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E71E53-9771-284F-8E30-194C48DC2F26}" type="datetimeFigureOut">
              <a:rPr lang="en-US" smtClean="0"/>
              <a:t>03/09/2014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C26BA-0240-9E43-978B-429602BC32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939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C58C0C-86DB-AB48-AC3E-3F4C36BE70D5}" type="slidenum">
              <a:rPr lang="en-US"/>
              <a:pPr/>
              <a:t>2</a:t>
            </a:fld>
            <a:endParaRPr lang="en-US"/>
          </a:p>
        </p:txBody>
      </p:sp>
      <p:sp>
        <p:nvSpPr>
          <p:cNvPr id="31846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84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CB5C1E-4B9B-E647-976C-7ABAD8AE102E}" type="slidenum">
              <a:rPr lang="en-US"/>
              <a:pPr/>
              <a:t>11</a:t>
            </a:fld>
            <a:endParaRPr lang="en-US"/>
          </a:p>
        </p:txBody>
      </p:sp>
      <p:sp>
        <p:nvSpPr>
          <p:cNvPr id="32768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76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82EF4F-E825-DA4C-AA45-84314DD05659}" type="slidenum">
              <a:rPr lang="en-US"/>
              <a:pPr/>
              <a:t>12</a:t>
            </a:fld>
            <a:endParaRPr lang="en-US"/>
          </a:p>
        </p:txBody>
      </p:sp>
      <p:sp>
        <p:nvSpPr>
          <p:cNvPr id="32870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87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536421-70C5-C148-AA26-9584AF2DDA3C}" type="slidenum">
              <a:rPr lang="en-US"/>
              <a:pPr/>
              <a:t>13</a:t>
            </a:fld>
            <a:endParaRPr lang="en-US"/>
          </a:p>
        </p:txBody>
      </p:sp>
      <p:sp>
        <p:nvSpPr>
          <p:cNvPr id="32973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97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98ED07-B8DF-0640-9ABB-62991667EDCC}" type="slidenum">
              <a:rPr lang="en-US"/>
              <a:pPr/>
              <a:t>14</a:t>
            </a:fld>
            <a:endParaRPr lang="en-US"/>
          </a:p>
        </p:txBody>
      </p:sp>
      <p:sp>
        <p:nvSpPr>
          <p:cNvPr id="33075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07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C2D620-6D36-D94C-BB1D-2DD4C038F276}" type="slidenum">
              <a:rPr lang="en-US"/>
              <a:pPr/>
              <a:t>15</a:t>
            </a:fld>
            <a:endParaRPr lang="en-US"/>
          </a:p>
        </p:txBody>
      </p:sp>
      <p:sp>
        <p:nvSpPr>
          <p:cNvPr id="33177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17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1CC6D3-B72E-7944-9A03-D2741FE85E7E}" type="slidenum">
              <a:rPr lang="en-US"/>
              <a:pPr/>
              <a:t>16</a:t>
            </a:fld>
            <a:endParaRPr lang="en-US"/>
          </a:p>
        </p:txBody>
      </p:sp>
      <p:sp>
        <p:nvSpPr>
          <p:cNvPr id="33280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28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0CCC6-3915-3341-9B83-20D723F24399}" type="slidenum">
              <a:rPr lang="en-US"/>
              <a:pPr/>
              <a:t>17</a:t>
            </a:fld>
            <a:endParaRPr lang="en-US"/>
          </a:p>
        </p:txBody>
      </p:sp>
      <p:sp>
        <p:nvSpPr>
          <p:cNvPr id="33382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38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9F0B9B-E43A-AD4F-9E92-45B18959198E}" type="slidenum">
              <a:rPr lang="en-US"/>
              <a:pPr/>
              <a:t>18</a:t>
            </a:fld>
            <a:endParaRPr lang="en-US"/>
          </a:p>
        </p:txBody>
      </p:sp>
      <p:sp>
        <p:nvSpPr>
          <p:cNvPr id="33485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4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A843D5-78D4-9049-A3E2-14DE278E6F21}" type="slidenum">
              <a:rPr lang="en-US"/>
              <a:pPr/>
              <a:t>19</a:t>
            </a:fld>
            <a:endParaRPr lang="en-US"/>
          </a:p>
        </p:txBody>
      </p:sp>
      <p:sp>
        <p:nvSpPr>
          <p:cNvPr id="33792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D63413-9256-BF44-9FE1-9587A2FB574B}" type="slidenum">
              <a:rPr lang="en-US"/>
              <a:pPr/>
              <a:t>3</a:t>
            </a:fld>
            <a:endParaRPr lang="en-US"/>
          </a:p>
        </p:txBody>
      </p:sp>
      <p:sp>
        <p:nvSpPr>
          <p:cNvPr id="31949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94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4721F7-3C07-584C-9E25-9753D63176FE}" type="slidenum">
              <a:rPr lang="en-US"/>
              <a:pPr/>
              <a:t>4</a:t>
            </a:fld>
            <a:endParaRPr lang="en-US"/>
          </a:p>
        </p:txBody>
      </p:sp>
      <p:sp>
        <p:nvSpPr>
          <p:cNvPr id="32051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05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A86828-434F-ED4F-B782-C79FF945C1CD}" type="slidenum">
              <a:rPr lang="en-US"/>
              <a:pPr/>
              <a:t>5</a:t>
            </a:fld>
            <a:endParaRPr lang="en-US"/>
          </a:p>
        </p:txBody>
      </p:sp>
      <p:sp>
        <p:nvSpPr>
          <p:cNvPr id="32153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15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48CCE1-D351-6C44-8C63-EF70FEC994AA}" type="slidenum">
              <a:rPr lang="en-US"/>
              <a:pPr/>
              <a:t>6</a:t>
            </a:fld>
            <a:endParaRPr lang="en-US"/>
          </a:p>
        </p:txBody>
      </p:sp>
      <p:sp>
        <p:nvSpPr>
          <p:cNvPr id="32256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25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D826BF-AD8C-FD41-8FBA-E6DF438AB6CA}" type="slidenum">
              <a:rPr lang="en-US"/>
              <a:pPr/>
              <a:t>7</a:t>
            </a:fld>
            <a:endParaRPr lang="en-US"/>
          </a:p>
        </p:txBody>
      </p:sp>
      <p:sp>
        <p:nvSpPr>
          <p:cNvPr id="32358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35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E30DB2-4414-1A44-892C-16CDBD4EE44C}" type="slidenum">
              <a:rPr lang="en-US"/>
              <a:pPr/>
              <a:t>8</a:t>
            </a:fld>
            <a:endParaRPr lang="en-US"/>
          </a:p>
        </p:txBody>
      </p:sp>
      <p:sp>
        <p:nvSpPr>
          <p:cNvPr id="32461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46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8A9A3-A0EC-FE48-AA46-EE0A021013F7}" type="slidenum">
              <a:rPr lang="en-US"/>
              <a:pPr/>
              <a:t>9</a:t>
            </a:fld>
            <a:endParaRPr lang="en-US"/>
          </a:p>
        </p:txBody>
      </p:sp>
      <p:sp>
        <p:nvSpPr>
          <p:cNvPr id="32563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56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29050D-D4F4-E24C-96B7-87D2F74776A3}" type="slidenum">
              <a:rPr lang="en-US"/>
              <a:pPr/>
              <a:t>10</a:t>
            </a:fld>
            <a:endParaRPr lang="en-US"/>
          </a:p>
        </p:txBody>
      </p:sp>
      <p:sp>
        <p:nvSpPr>
          <p:cNvPr id="32665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66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47B-A6CE-A344-A499-10EE362B93AD}" type="datetimeFigureOut">
              <a:rPr lang="en-US" smtClean="0"/>
              <a:t>03/09/2014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3BC-D8DB-1443-9496-439E6DD0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010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47B-A6CE-A344-A499-10EE362B93AD}" type="datetimeFigureOut">
              <a:rPr lang="en-US" smtClean="0"/>
              <a:t>03/09/2014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3BC-D8DB-1443-9496-439E6DD0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045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47B-A6CE-A344-A499-10EE362B93AD}" type="datetimeFigureOut">
              <a:rPr lang="en-US" smtClean="0"/>
              <a:t>03/09/2014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3BC-D8DB-1443-9496-439E6DD0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45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47B-A6CE-A344-A499-10EE362B93AD}" type="datetimeFigureOut">
              <a:rPr lang="en-US" smtClean="0"/>
              <a:t>03/09/2014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3BC-D8DB-1443-9496-439E6DD0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81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47B-A6CE-A344-A499-10EE362B93AD}" type="datetimeFigureOut">
              <a:rPr lang="en-US" smtClean="0"/>
              <a:t>03/09/2014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3BC-D8DB-1443-9496-439E6DD0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585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47B-A6CE-A344-A499-10EE362B93AD}" type="datetimeFigureOut">
              <a:rPr lang="en-US" smtClean="0"/>
              <a:t>03/09/2014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3BC-D8DB-1443-9496-439E6DD0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638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47B-A6CE-A344-A499-10EE362B93AD}" type="datetimeFigureOut">
              <a:rPr lang="en-US" smtClean="0"/>
              <a:t>03/09/2014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3BC-D8DB-1443-9496-439E6DD0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12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47B-A6CE-A344-A499-10EE362B93AD}" type="datetimeFigureOut">
              <a:rPr lang="en-US" smtClean="0"/>
              <a:t>03/09/2014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3BC-D8DB-1443-9496-439E6DD0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811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47B-A6CE-A344-A499-10EE362B93AD}" type="datetimeFigureOut">
              <a:rPr lang="en-US" smtClean="0"/>
              <a:t>03/09/2014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3BC-D8DB-1443-9496-439E6DD0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839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47B-A6CE-A344-A499-10EE362B93AD}" type="datetimeFigureOut">
              <a:rPr lang="en-US" smtClean="0"/>
              <a:t>03/09/2014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3BC-D8DB-1443-9496-439E6DD0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566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47B-A6CE-A344-A499-10EE362B93AD}" type="datetimeFigureOut">
              <a:rPr lang="en-US" smtClean="0"/>
              <a:t>03/09/2014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3BC-D8DB-1443-9496-439E6DD0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9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EF47B-A6CE-A344-A499-10EE362B93AD}" type="datetimeFigureOut">
              <a:rPr lang="en-US" smtClean="0"/>
              <a:t>03/09/2014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643BC-D8DB-1443-9496-439E6DD0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494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25.jpe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26.jpe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16.png"/><Relationship Id="rId7" Type="http://schemas.openxmlformats.org/officeDocument/2006/relationships/image" Target="../media/image15.png"/><Relationship Id="rId8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28.jpe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7.png"/><Relationship Id="rId12" Type="http://schemas.openxmlformats.org/officeDocument/2006/relationships/image" Target="../media/image38.png"/><Relationship Id="rId13" Type="http://schemas.openxmlformats.org/officeDocument/2006/relationships/image" Target="../media/image39.png"/><Relationship Id="rId14" Type="http://schemas.openxmlformats.org/officeDocument/2006/relationships/image" Target="../media/image40.png"/><Relationship Id="rId15" Type="http://schemas.openxmlformats.org/officeDocument/2006/relationships/image" Target="../media/image41.png"/><Relationship Id="rId16" Type="http://schemas.openxmlformats.org/officeDocument/2006/relationships/image" Target="../media/image42.png"/><Relationship Id="rId17" Type="http://schemas.openxmlformats.org/officeDocument/2006/relationships/image" Target="../media/image43.png"/><Relationship Id="rId18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Relationship Id="rId9" Type="http://schemas.openxmlformats.org/officeDocument/2006/relationships/image" Target="../media/image35.png"/><Relationship Id="rId10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8" Type="http://schemas.openxmlformats.org/officeDocument/2006/relationships/image" Target="../media/image50.png"/><Relationship Id="rId9" Type="http://schemas.openxmlformats.org/officeDocument/2006/relationships/image" Target="../media/image51.png"/><Relationship Id="rId10" Type="http://schemas.openxmlformats.org/officeDocument/2006/relationships/image" Target="../media/image52.png"/><Relationship Id="rId11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8.png"/><Relationship Id="rId6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21.jpe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7237" y="233444"/>
            <a:ext cx="7772400" cy="1470025"/>
          </a:xfrm>
        </p:spPr>
        <p:txBody>
          <a:bodyPr/>
          <a:lstStyle/>
          <a:p>
            <a:r>
              <a:rPr lang="en-US" dirty="0" smtClean="0"/>
              <a:t>1.7 Cell Division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17949"/>
            <a:ext cx="6400800" cy="1752600"/>
          </a:xfrm>
        </p:spPr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pic>
        <p:nvPicPr>
          <p:cNvPr id="4" name="Picture 3" descr="cell_division_carto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573" y="1703469"/>
            <a:ext cx="4664494" cy="426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125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Line 1"/>
          <p:cNvSpPr>
            <a:spLocks noChangeShapeType="1"/>
          </p:cNvSpPr>
          <p:nvPr/>
        </p:nvSpPr>
        <p:spPr bwMode="auto">
          <a:xfrm>
            <a:off x="6902648" y="994544"/>
            <a:ext cx="0" cy="2159868"/>
          </a:xfrm>
          <a:prstGeom prst="line">
            <a:avLst/>
          </a:prstGeom>
          <a:noFill/>
          <a:ln w="38100">
            <a:solidFill>
              <a:srgbClr val="FD1C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25400" dist="12699" dir="54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74754" name="Group 2"/>
          <p:cNvGrpSpPr>
            <a:grpSpLocks/>
          </p:cNvGrpSpPr>
          <p:nvPr/>
        </p:nvGrpSpPr>
        <p:grpSpPr bwMode="auto">
          <a:xfrm>
            <a:off x="5277445" y="866179"/>
            <a:ext cx="3259336" cy="2411016"/>
            <a:chOff x="0" y="0"/>
            <a:chExt cx="2920" cy="2160"/>
          </a:xfrm>
        </p:grpSpPr>
        <p:sp>
          <p:nvSpPr>
            <p:cNvPr id="74755" name="AutoShape 3"/>
            <p:cNvSpPr>
              <a:spLocks/>
            </p:cNvSpPr>
            <p:nvPr/>
          </p:nvSpPr>
          <p:spPr bwMode="auto">
            <a:xfrm>
              <a:off x="228" y="119"/>
              <a:ext cx="2632" cy="1907"/>
            </a:xfrm>
            <a:prstGeom prst="roundRect">
              <a:avLst>
                <a:gd name="adj" fmla="val 6292"/>
              </a:avLst>
            </a:prstGeom>
            <a:solidFill>
              <a:srgbClr val="3F0F81">
                <a:alpha val="29803"/>
              </a:srgbClr>
            </a:solidFill>
            <a:ln w="76200">
              <a:solidFill>
                <a:srgbClr val="6D381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7475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20" cy="2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sp>
        <p:nvSpPr>
          <p:cNvPr id="74757" name="Rectangle 5"/>
          <p:cNvSpPr>
            <a:spLocks noChangeArrowheads="1"/>
          </p:cNvSpPr>
          <p:nvPr>
            <p:ph type="title"/>
          </p:nvPr>
        </p:nvSpPr>
        <p:spPr>
          <a:xfrm>
            <a:off x="-8929" y="-8930"/>
            <a:ext cx="9188648" cy="955477"/>
          </a:xfrm>
          <a:ln/>
        </p:spPr>
        <p:txBody>
          <a:bodyPr lIns="0" tIns="0" rIns="0" bIns="0" anchor="b"/>
          <a:lstStyle/>
          <a:p>
            <a:pPr>
              <a:lnSpc>
                <a:spcPct val="69000"/>
              </a:lnSpc>
              <a:tabLst>
                <a:tab pos="669703" algn="l"/>
              </a:tabLst>
            </a:pPr>
            <a:r>
              <a:rPr lang="en-US">
                <a:solidFill>
                  <a:srgbClr val="000000"/>
                </a:solidFill>
              </a:rPr>
              <a:t>Mitosis: Metaphase</a:t>
            </a:r>
          </a:p>
        </p:txBody>
      </p:sp>
      <p:sp>
        <p:nvSpPr>
          <p:cNvPr id="74758" name="Rectangle 6"/>
          <p:cNvSpPr>
            <a:spLocks noChangeArrowheads="1"/>
          </p:cNvSpPr>
          <p:nvPr>
            <p:ph type="body" idx="1"/>
          </p:nvPr>
        </p:nvSpPr>
        <p:spPr>
          <a:xfrm>
            <a:off x="375047" y="1339453"/>
            <a:ext cx="4786313" cy="4973836"/>
          </a:xfrm>
          <a:ln/>
        </p:spPr>
        <p:txBody>
          <a:bodyPr lIns="0" tIns="0" rIns="0" bIns="0"/>
          <a:lstStyle/>
          <a:p>
            <a:pPr marL="435307" indent="-346013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>
                <a:solidFill>
                  <a:srgbClr val="000000"/>
                </a:solidFill>
              </a:rPr>
              <a:t>During</a:t>
            </a:r>
            <a:r>
              <a:rPr lang="en-US" sz="1800"/>
              <a:t> </a:t>
            </a:r>
            <a:r>
              <a:rPr lang="en-US" sz="1800" b="1">
                <a:solidFill>
                  <a:srgbClr val="001BFF"/>
                </a:solidFill>
              </a:rPr>
              <a:t>metaphase</a:t>
            </a:r>
            <a:r>
              <a:rPr lang="en-US" sz="1800">
                <a:solidFill>
                  <a:srgbClr val="000000"/>
                </a:solidFill>
              </a:rPr>
              <a:t> the chromosomes become aligned at the equator of the cell.</a:t>
            </a:r>
          </a:p>
          <a:p>
            <a:pPr marL="435307" indent="-346013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b="1">
                <a:solidFill>
                  <a:srgbClr val="001BFF"/>
                </a:solidFill>
              </a:rPr>
              <a:t>Kinetochores</a:t>
            </a:r>
            <a:r>
              <a:rPr lang="en-US" sz="1800">
                <a:solidFill>
                  <a:srgbClr val="000000"/>
                </a:solidFill>
              </a:rPr>
              <a:t> attach the chromosomes to the spindle and align them along </a:t>
            </a:r>
            <a:br>
              <a:rPr lang="en-US" sz="1800">
                <a:solidFill>
                  <a:srgbClr val="000000"/>
                </a:solidFill>
              </a:rPr>
            </a:br>
            <a:r>
              <a:rPr lang="en-US" sz="1800">
                <a:solidFill>
                  <a:srgbClr val="000000"/>
                </a:solidFill>
              </a:rPr>
              <a:t>the metaphase plate at the equator of </a:t>
            </a:r>
            <a:br>
              <a:rPr lang="en-US" sz="1800">
                <a:solidFill>
                  <a:srgbClr val="000000"/>
                </a:solidFill>
              </a:rPr>
            </a:br>
            <a:r>
              <a:rPr lang="en-US" sz="1800">
                <a:solidFill>
                  <a:srgbClr val="000000"/>
                </a:solidFill>
              </a:rPr>
              <a:t>the cell.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5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700">
                <a:solidFill>
                  <a:srgbClr val="000000"/>
                </a:solidFill>
              </a:rPr>
              <a:t>The </a:t>
            </a:r>
            <a:r>
              <a:rPr lang="en-US" sz="1700" b="1">
                <a:solidFill>
                  <a:srgbClr val="001BFF"/>
                </a:solidFill>
              </a:rPr>
              <a:t>metaphase plate</a:t>
            </a:r>
            <a:r>
              <a:rPr lang="en-US" sz="1700">
                <a:solidFill>
                  <a:srgbClr val="000000"/>
                </a:solidFill>
              </a:rPr>
              <a:t> is an imaginary </a:t>
            </a:r>
            <a:br>
              <a:rPr lang="en-US" sz="1700">
                <a:solidFill>
                  <a:srgbClr val="000000"/>
                </a:solidFill>
              </a:rPr>
            </a:br>
            <a:r>
              <a:rPr lang="en-US" sz="1700">
                <a:solidFill>
                  <a:srgbClr val="000000"/>
                </a:solidFill>
              </a:rPr>
              <a:t>plane equidistant between the two poles.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5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700">
                <a:solidFill>
                  <a:srgbClr val="000000"/>
                </a:solidFill>
              </a:rPr>
              <a:t>Kinetochores are disc like structures to which the spindle fibers attach.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5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700">
                <a:solidFill>
                  <a:srgbClr val="000000"/>
                </a:solidFill>
              </a:rPr>
              <a:t>The spindle fibers are made up of microtubules and associated proteins, </a:t>
            </a:r>
            <a:br>
              <a:rPr lang="en-US" sz="1700">
                <a:solidFill>
                  <a:srgbClr val="000000"/>
                </a:solidFill>
              </a:rPr>
            </a:br>
            <a:r>
              <a:rPr lang="en-US" sz="1700">
                <a:solidFill>
                  <a:srgbClr val="000000"/>
                </a:solidFill>
              </a:rPr>
              <a:t>joined at the ends (the </a:t>
            </a:r>
            <a:r>
              <a:rPr lang="en-US" sz="1700" b="1">
                <a:solidFill>
                  <a:srgbClr val="001BFF"/>
                </a:solidFill>
              </a:rPr>
              <a:t>spindle poles</a:t>
            </a:r>
            <a:r>
              <a:rPr lang="en-US" sz="1700">
                <a:solidFill>
                  <a:srgbClr val="000000"/>
                </a:solidFill>
              </a:rPr>
              <a:t>).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5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700">
                <a:solidFill>
                  <a:srgbClr val="000000"/>
                </a:solidFill>
              </a:rPr>
              <a:t>Some spindle fibers extend to the equator but do not attach to chromosomes.</a:t>
            </a:r>
          </a:p>
        </p:txBody>
      </p:sp>
      <p:pic>
        <p:nvPicPr>
          <p:cNvPr id="74759" name="Picture 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531" y="3946922"/>
            <a:ext cx="3037210" cy="2429992"/>
          </a:xfrm>
          <a:prstGeom prst="rect">
            <a:avLst/>
          </a:prstGeom>
          <a:noFill/>
          <a:ln w="101600">
            <a:solidFill>
              <a:srgbClr val="3F0F8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grpSp>
        <p:nvGrpSpPr>
          <p:cNvPr id="74760" name="Group 8"/>
          <p:cNvGrpSpPr>
            <a:grpSpLocks/>
          </p:cNvGrpSpPr>
          <p:nvPr/>
        </p:nvGrpSpPr>
        <p:grpSpPr bwMode="auto">
          <a:xfrm>
            <a:off x="7215187" y="2723555"/>
            <a:ext cx="1178719" cy="901898"/>
            <a:chOff x="0" y="0"/>
            <a:chExt cx="1056" cy="807"/>
          </a:xfrm>
        </p:grpSpPr>
        <p:sp>
          <p:nvSpPr>
            <p:cNvPr id="74761" name="Rectangle 9"/>
            <p:cNvSpPr>
              <a:spLocks/>
            </p:cNvSpPr>
            <p:nvPr/>
          </p:nvSpPr>
          <p:spPr bwMode="auto">
            <a:xfrm>
              <a:off x="0" y="647"/>
              <a:ext cx="1056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Mitotic spindle</a:t>
              </a:r>
            </a:p>
          </p:txBody>
        </p:sp>
        <p:sp>
          <p:nvSpPr>
            <p:cNvPr id="74762" name="Line 10"/>
            <p:cNvSpPr>
              <a:spLocks noChangeShapeType="1"/>
            </p:cNvSpPr>
            <p:nvPr/>
          </p:nvSpPr>
          <p:spPr bwMode="auto">
            <a:xfrm>
              <a:off x="199" y="21"/>
              <a:ext cx="288" cy="586"/>
            </a:xfrm>
            <a:prstGeom prst="line">
              <a:avLst/>
            </a:prstGeom>
            <a:noFill/>
            <a:ln w="25400">
              <a:solidFill>
                <a:srgbClr val="FD1C0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4763" name="Group 11"/>
          <p:cNvGrpSpPr>
            <a:grpSpLocks/>
          </p:cNvGrpSpPr>
          <p:nvPr/>
        </p:nvGrpSpPr>
        <p:grpSpPr bwMode="auto">
          <a:xfrm>
            <a:off x="6768703" y="5375672"/>
            <a:ext cx="1143000" cy="821531"/>
            <a:chOff x="0" y="0"/>
            <a:chExt cx="1024" cy="735"/>
          </a:xfrm>
        </p:grpSpPr>
        <p:sp>
          <p:nvSpPr>
            <p:cNvPr id="74764" name="Rectangle 12"/>
            <p:cNvSpPr>
              <a:spLocks/>
            </p:cNvSpPr>
            <p:nvPr/>
          </p:nvSpPr>
          <p:spPr bwMode="auto">
            <a:xfrm>
              <a:off x="0" y="575"/>
              <a:ext cx="1024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Chromosomes</a:t>
              </a:r>
            </a:p>
          </p:txBody>
        </p:sp>
        <p:sp>
          <p:nvSpPr>
            <p:cNvPr id="74765" name="Line 13"/>
            <p:cNvSpPr>
              <a:spLocks noChangeShapeType="1"/>
            </p:cNvSpPr>
            <p:nvPr/>
          </p:nvSpPr>
          <p:spPr bwMode="auto">
            <a:xfrm>
              <a:off x="589" y="24"/>
              <a:ext cx="0" cy="529"/>
            </a:xfrm>
            <a:prstGeom prst="line">
              <a:avLst/>
            </a:prstGeom>
            <a:noFill/>
            <a:ln w="25400">
              <a:solidFill>
                <a:srgbClr val="FD1C0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6375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8" grpId="0" build="p" bldLvl="5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>
            <a:spLocks noChangeArrowheads="1"/>
          </p:cNvSpPr>
          <p:nvPr>
            <p:ph type="title"/>
          </p:nvPr>
        </p:nvSpPr>
        <p:spPr>
          <a:xfrm>
            <a:off x="-8930" y="-8930"/>
            <a:ext cx="9187533" cy="884039"/>
          </a:xfrm>
          <a:ln/>
        </p:spPr>
        <p:txBody>
          <a:bodyPr lIns="0" tIns="0" rIns="0" bIns="0" anchor="b"/>
          <a:lstStyle/>
          <a:p>
            <a:pPr>
              <a:lnSpc>
                <a:spcPct val="69000"/>
              </a:lnSpc>
              <a:tabLst>
                <a:tab pos="669703" algn="l"/>
              </a:tabLst>
            </a:pPr>
            <a:r>
              <a:rPr lang="en-US">
                <a:solidFill>
                  <a:srgbClr val="000000"/>
                </a:solidFill>
              </a:rPr>
              <a:t>Mitosis: Early Anaphase</a:t>
            </a:r>
          </a:p>
        </p:txBody>
      </p:sp>
      <p:sp>
        <p:nvSpPr>
          <p:cNvPr id="75778" name="Rectangle 2"/>
          <p:cNvSpPr>
            <a:spLocks noChangeArrowheads="1"/>
          </p:cNvSpPr>
          <p:nvPr>
            <p:ph type="body" idx="1"/>
          </p:nvPr>
        </p:nvSpPr>
        <p:spPr>
          <a:xfrm>
            <a:off x="482203" y="1178719"/>
            <a:ext cx="4455914" cy="2902148"/>
          </a:xfrm>
          <a:ln/>
        </p:spPr>
        <p:txBody>
          <a:bodyPr lIns="0" tIns="0" rIns="0" bIns="0">
            <a:normAutofit fontScale="85000" lnSpcReduction="10000"/>
          </a:bodyPr>
          <a:lstStyle/>
          <a:p>
            <a:pPr marL="435307" indent="-346013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>
                <a:solidFill>
                  <a:srgbClr val="000000"/>
                </a:solidFill>
              </a:rPr>
              <a:t>In </a:t>
            </a:r>
            <a:r>
              <a:rPr lang="en-US" b="1">
                <a:solidFill>
                  <a:srgbClr val="0000FF"/>
                </a:solidFill>
              </a:rPr>
              <a:t>anaphase</a:t>
            </a:r>
            <a:r>
              <a:rPr lang="en-US">
                <a:solidFill>
                  <a:srgbClr val="000000"/>
                </a:solidFill>
              </a:rPr>
              <a:t>, the chromosomes are pulled to opposite poles of the cell.</a:t>
            </a:r>
            <a:endParaRPr lang="en-US" sz="1700">
              <a:solidFill>
                <a:srgbClr val="000000"/>
              </a:solidFill>
            </a:endParaRP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700">
                <a:solidFill>
                  <a:srgbClr val="000000"/>
                </a:solidFill>
              </a:rPr>
              <a:t>the centromeres divide, freeing the two sister chromatids from each other.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700">
                <a:solidFill>
                  <a:srgbClr val="000000"/>
                </a:solidFill>
              </a:rPr>
              <a:t>Each chromatid is now considered to be a chromosome.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700">
                <a:solidFill>
                  <a:srgbClr val="000000"/>
                </a:solidFill>
              </a:rPr>
              <a:t>The spindle fibers begin moving the once-joined sisters to opposite poles of the cell. </a:t>
            </a:r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4071938"/>
            <a:ext cx="2857500" cy="2286000"/>
          </a:xfrm>
          <a:prstGeom prst="rect">
            <a:avLst/>
          </a:prstGeom>
          <a:noFill/>
          <a:ln w="101600">
            <a:solidFill>
              <a:srgbClr val="3F0F8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75780" name="Rectangle 4"/>
          <p:cNvSpPr>
            <a:spLocks/>
          </p:cNvSpPr>
          <p:nvPr/>
        </p:nvSpPr>
        <p:spPr bwMode="auto">
          <a:xfrm>
            <a:off x="6009680" y="3589734"/>
            <a:ext cx="1083956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3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Chromosomes</a:t>
            </a:r>
          </a:p>
        </p:txBody>
      </p:sp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094" y="4027289"/>
            <a:ext cx="3036094" cy="2375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grpSp>
        <p:nvGrpSpPr>
          <p:cNvPr id="75782" name="Group 6"/>
          <p:cNvGrpSpPr>
            <a:grpSpLocks/>
          </p:cNvGrpSpPr>
          <p:nvPr/>
        </p:nvGrpSpPr>
        <p:grpSpPr bwMode="auto">
          <a:xfrm>
            <a:off x="5080992" y="1009054"/>
            <a:ext cx="3518297" cy="2357438"/>
            <a:chOff x="0" y="0"/>
            <a:chExt cx="3152" cy="2112"/>
          </a:xfrm>
        </p:grpSpPr>
        <p:sp>
          <p:nvSpPr>
            <p:cNvPr id="75783" name="AutoShape 7"/>
            <p:cNvSpPr>
              <a:spLocks/>
            </p:cNvSpPr>
            <p:nvPr/>
          </p:nvSpPr>
          <p:spPr bwMode="auto">
            <a:xfrm>
              <a:off x="97" y="122"/>
              <a:ext cx="2949" cy="1892"/>
            </a:xfrm>
            <a:prstGeom prst="roundRect">
              <a:avLst>
                <a:gd name="adj" fmla="val 6338"/>
              </a:avLst>
            </a:prstGeom>
            <a:solidFill>
              <a:srgbClr val="3F0F81">
                <a:alpha val="29803"/>
              </a:srgbClr>
            </a:solidFill>
            <a:ln w="76200">
              <a:solidFill>
                <a:srgbClr val="6D381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75784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52" cy="2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sp>
        <p:nvSpPr>
          <p:cNvPr id="75785" name="Line 9"/>
          <p:cNvSpPr>
            <a:spLocks noChangeShapeType="1"/>
          </p:cNvSpPr>
          <p:nvPr/>
        </p:nvSpPr>
        <p:spPr bwMode="auto">
          <a:xfrm rot="10800000" flipH="1">
            <a:off x="6500813" y="3847580"/>
            <a:ext cx="0" cy="966639"/>
          </a:xfrm>
          <a:prstGeom prst="line">
            <a:avLst/>
          </a:prstGeom>
          <a:noFill/>
          <a:ln w="25400">
            <a:solidFill>
              <a:srgbClr val="FD1C00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5786" name="Line 10"/>
          <p:cNvSpPr>
            <a:spLocks noChangeShapeType="1"/>
          </p:cNvSpPr>
          <p:nvPr/>
        </p:nvSpPr>
        <p:spPr bwMode="auto">
          <a:xfrm>
            <a:off x="6500813" y="2941216"/>
            <a:ext cx="0" cy="603870"/>
          </a:xfrm>
          <a:prstGeom prst="line">
            <a:avLst/>
          </a:prstGeom>
          <a:noFill/>
          <a:ln w="25400">
            <a:solidFill>
              <a:srgbClr val="FD1C00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5787" name="Rectangle 11"/>
          <p:cNvSpPr>
            <a:spLocks/>
          </p:cNvSpPr>
          <p:nvPr/>
        </p:nvSpPr>
        <p:spPr bwMode="auto">
          <a:xfrm>
            <a:off x="7840266" y="3589734"/>
            <a:ext cx="556142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3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Spindle</a:t>
            </a: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rot="10800000" flipH="1">
            <a:off x="7615908" y="3848695"/>
            <a:ext cx="501178" cy="1510234"/>
          </a:xfrm>
          <a:prstGeom prst="line">
            <a:avLst/>
          </a:prstGeom>
          <a:noFill/>
          <a:ln w="25400">
            <a:solidFill>
              <a:srgbClr val="FD1C00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5789" name="Rectangle 13"/>
          <p:cNvSpPr>
            <a:spLocks/>
          </p:cNvSpPr>
          <p:nvPr/>
        </p:nvSpPr>
        <p:spPr bwMode="auto">
          <a:xfrm>
            <a:off x="5402461" y="6491883"/>
            <a:ext cx="2863495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300">
                <a:solidFill>
                  <a:srgbClr val="001B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Anaphase is the shortest mitotic phase</a:t>
            </a:r>
          </a:p>
        </p:txBody>
      </p:sp>
    </p:spTree>
    <p:extLst>
      <p:ext uri="{BB962C8B-B14F-4D97-AF65-F5344CB8AC3E}">
        <p14:creationId xmlns:p14="http://schemas.microsoft.com/office/powerpoint/2010/main" val="2908972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build="p" bldLvl="5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 noChangeArrowheads="1"/>
          </p:cNvSpPr>
          <p:nvPr>
            <p:ph type="title"/>
          </p:nvPr>
        </p:nvSpPr>
        <p:spPr>
          <a:xfrm>
            <a:off x="-17859" y="-8930"/>
            <a:ext cx="9188648" cy="928688"/>
          </a:xfrm>
          <a:ln/>
        </p:spPr>
        <p:txBody>
          <a:bodyPr lIns="0" tIns="0" rIns="0" bIns="0" anchor="b"/>
          <a:lstStyle/>
          <a:p>
            <a:pPr>
              <a:lnSpc>
                <a:spcPct val="69000"/>
              </a:lnSpc>
              <a:tabLst>
                <a:tab pos="669703" algn="l"/>
              </a:tabLst>
            </a:pPr>
            <a:r>
              <a:rPr lang="en-US">
                <a:solidFill>
                  <a:srgbClr val="000000"/>
                </a:solidFill>
              </a:rPr>
              <a:t>Mitosis: Late Anaphase</a:t>
            </a:r>
          </a:p>
        </p:txBody>
      </p:sp>
      <p:sp>
        <p:nvSpPr>
          <p:cNvPr id="76802" name="Rectangle 2"/>
          <p:cNvSpPr>
            <a:spLocks noChangeArrowheads="1"/>
          </p:cNvSpPr>
          <p:nvPr>
            <p:ph type="body" idx="1"/>
          </p:nvPr>
        </p:nvSpPr>
        <p:spPr>
          <a:xfrm>
            <a:off x="375047" y="1607344"/>
            <a:ext cx="4018359" cy="4232672"/>
          </a:xfrm>
          <a:ln/>
        </p:spPr>
        <p:txBody>
          <a:bodyPr lIns="0" tIns="0" rIns="0" bIns="0">
            <a:normAutofit fontScale="85000" lnSpcReduction="10000"/>
          </a:bodyPr>
          <a:lstStyle/>
          <a:p>
            <a:pPr marL="435307" indent="-346013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>
                <a:solidFill>
                  <a:srgbClr val="000000"/>
                </a:solidFill>
              </a:rPr>
              <a:t>By</a:t>
            </a:r>
            <a:r>
              <a:rPr lang="en-US"/>
              <a:t> </a:t>
            </a:r>
            <a:r>
              <a:rPr lang="en-US" b="1">
                <a:solidFill>
                  <a:srgbClr val="001BFF"/>
                </a:solidFill>
              </a:rPr>
              <a:t>late</a:t>
            </a:r>
            <a:r>
              <a:rPr lang="en-US"/>
              <a:t> </a:t>
            </a:r>
            <a:r>
              <a:rPr lang="en-US" b="1">
                <a:solidFill>
                  <a:srgbClr val="001BFF"/>
                </a:solidFill>
              </a:rPr>
              <a:t>anaphase</a:t>
            </a:r>
            <a:r>
              <a:rPr lang="en-US"/>
              <a:t>,</a:t>
            </a:r>
            <a:r>
              <a:rPr lang="en-US">
                <a:solidFill>
                  <a:srgbClr val="000000"/>
                </a:solidFill>
              </a:rPr>
              <a:t> the chromosomes have moved to opposite poles.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700">
                <a:solidFill>
                  <a:srgbClr val="000000"/>
                </a:solidFill>
              </a:rPr>
              <a:t>The kinetochore microtubules shorten as the chromosomes approach the poles.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700">
                <a:solidFill>
                  <a:srgbClr val="000000"/>
                </a:solidFill>
              </a:rPr>
              <a:t>At the same time, non-kinetochore microtubules elongate the cell</a:t>
            </a:r>
            <a:br>
              <a:rPr lang="en-US" sz="1700">
                <a:solidFill>
                  <a:srgbClr val="000000"/>
                </a:solidFill>
              </a:rPr>
            </a:br>
            <a:r>
              <a:rPr lang="en-US" sz="1700">
                <a:solidFill>
                  <a:srgbClr val="000000"/>
                </a:solidFill>
              </a:rPr>
              <a:t>(i.e. move the poles apart).</a:t>
            </a:r>
          </a:p>
          <a:p>
            <a:pPr marL="435307" indent="-346013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>
                <a:solidFill>
                  <a:srgbClr val="000000"/>
                </a:solidFill>
              </a:rPr>
              <a:t>By the end of anaphase, the two poles of the cell have equivalent, and complete, collections of chromosomes.</a:t>
            </a:r>
            <a:endParaRPr lang="en-US" sz="1700">
              <a:solidFill>
                <a:srgbClr val="000000"/>
              </a:solidFill>
            </a:endParaRPr>
          </a:p>
        </p:txBody>
      </p:sp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359" y="3869904"/>
            <a:ext cx="3036094" cy="2428875"/>
          </a:xfrm>
          <a:prstGeom prst="rect">
            <a:avLst/>
          </a:prstGeom>
          <a:noFill/>
          <a:ln w="101600">
            <a:solidFill>
              <a:srgbClr val="3F0F8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76804" name="Rectangle 4"/>
          <p:cNvSpPr>
            <a:spLocks/>
          </p:cNvSpPr>
          <p:nvPr/>
        </p:nvSpPr>
        <p:spPr bwMode="auto">
          <a:xfrm>
            <a:off x="6259711" y="3530576"/>
            <a:ext cx="1056279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3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Mitotic spindle</a:t>
            </a:r>
          </a:p>
        </p:txBody>
      </p:sp>
      <p:sp>
        <p:nvSpPr>
          <p:cNvPr id="76808" name="Rectangle 8"/>
          <p:cNvSpPr>
            <a:spLocks/>
          </p:cNvSpPr>
          <p:nvPr/>
        </p:nvSpPr>
        <p:spPr bwMode="auto">
          <a:xfrm>
            <a:off x="5607844" y="6557740"/>
            <a:ext cx="1083956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3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Chromosomes</a:t>
            </a:r>
          </a:p>
        </p:txBody>
      </p:sp>
      <p:sp>
        <p:nvSpPr>
          <p:cNvPr id="76809" name="Line 9"/>
          <p:cNvSpPr>
            <a:spLocks noChangeShapeType="1"/>
          </p:cNvSpPr>
          <p:nvPr/>
        </p:nvSpPr>
        <p:spPr bwMode="auto">
          <a:xfrm>
            <a:off x="5741789" y="5306467"/>
            <a:ext cx="436439" cy="1233413"/>
          </a:xfrm>
          <a:prstGeom prst="line">
            <a:avLst/>
          </a:prstGeom>
          <a:noFill/>
          <a:ln w="25400">
            <a:solidFill>
              <a:srgbClr val="FD1C00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6810" name="Rectangle 10"/>
          <p:cNvSpPr>
            <a:spLocks/>
          </p:cNvSpPr>
          <p:nvPr/>
        </p:nvSpPr>
        <p:spPr bwMode="auto">
          <a:xfrm>
            <a:off x="4964906" y="3321844"/>
            <a:ext cx="908045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3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Centrosome</a:t>
            </a:r>
          </a:p>
        </p:txBody>
      </p:sp>
      <p:grpSp>
        <p:nvGrpSpPr>
          <p:cNvPr id="76814" name="Group 14"/>
          <p:cNvGrpSpPr>
            <a:grpSpLocks/>
          </p:cNvGrpSpPr>
          <p:nvPr/>
        </p:nvGrpSpPr>
        <p:grpSpPr bwMode="auto">
          <a:xfrm>
            <a:off x="5036344" y="964406"/>
            <a:ext cx="3463603" cy="2260328"/>
            <a:chOff x="0" y="0"/>
            <a:chExt cx="3103" cy="2025"/>
          </a:xfrm>
        </p:grpSpPr>
        <p:sp>
          <p:nvSpPr>
            <p:cNvPr id="76815" name="AutoShape 15"/>
            <p:cNvSpPr>
              <a:spLocks/>
            </p:cNvSpPr>
            <p:nvPr/>
          </p:nvSpPr>
          <p:spPr bwMode="auto">
            <a:xfrm>
              <a:off x="95" y="35"/>
              <a:ext cx="2895" cy="1858"/>
            </a:xfrm>
            <a:prstGeom prst="roundRect">
              <a:avLst>
                <a:gd name="adj" fmla="val 6458"/>
              </a:avLst>
            </a:prstGeom>
            <a:solidFill>
              <a:srgbClr val="3F0F81">
                <a:alpha val="29803"/>
              </a:srgbClr>
            </a:solidFill>
            <a:ln w="76200">
              <a:solidFill>
                <a:srgbClr val="6D381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76816" name="Picture 1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03" cy="2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sp>
        <p:nvSpPr>
          <p:cNvPr id="76817" name="Line 17"/>
          <p:cNvSpPr>
            <a:spLocks noChangeShapeType="1"/>
          </p:cNvSpPr>
          <p:nvPr/>
        </p:nvSpPr>
        <p:spPr bwMode="auto">
          <a:xfrm flipH="1">
            <a:off x="5357813" y="2296046"/>
            <a:ext cx="0" cy="981149"/>
          </a:xfrm>
          <a:prstGeom prst="line">
            <a:avLst/>
          </a:prstGeom>
          <a:noFill/>
          <a:ln w="25400">
            <a:solidFill>
              <a:srgbClr val="FD1C00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76824" name="Group 24"/>
          <p:cNvGrpSpPr>
            <a:grpSpLocks/>
          </p:cNvGrpSpPr>
          <p:nvPr/>
        </p:nvGrpSpPr>
        <p:grpSpPr bwMode="auto">
          <a:xfrm>
            <a:off x="6322219" y="2685604"/>
            <a:ext cx="813718" cy="850553"/>
            <a:chOff x="5664" y="2406"/>
            <a:chExt cx="729" cy="762"/>
          </a:xfrm>
        </p:grpSpPr>
        <p:sp>
          <p:nvSpPr>
            <p:cNvPr id="76820" name="Line 20"/>
            <p:cNvSpPr>
              <a:spLocks noChangeShapeType="1"/>
            </p:cNvSpPr>
            <p:nvPr/>
          </p:nvSpPr>
          <p:spPr bwMode="auto">
            <a:xfrm rot="10800000" flipH="1" flipV="1">
              <a:off x="5664" y="2406"/>
              <a:ext cx="358" cy="759"/>
            </a:xfrm>
            <a:prstGeom prst="line">
              <a:avLst/>
            </a:prstGeom>
            <a:noFill/>
            <a:ln w="25400">
              <a:solidFill>
                <a:srgbClr val="FD1C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21" name="Line 21"/>
            <p:cNvSpPr>
              <a:spLocks noChangeShapeType="1"/>
            </p:cNvSpPr>
            <p:nvPr/>
          </p:nvSpPr>
          <p:spPr bwMode="auto">
            <a:xfrm rot="10800000" flipV="1">
              <a:off x="6048" y="2431"/>
              <a:ext cx="345" cy="737"/>
            </a:xfrm>
            <a:prstGeom prst="line">
              <a:avLst/>
            </a:prstGeom>
            <a:noFill/>
            <a:ln w="25400">
              <a:solidFill>
                <a:srgbClr val="FD1C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6825" name="Group 25"/>
          <p:cNvGrpSpPr>
            <a:grpSpLocks/>
          </p:cNvGrpSpPr>
          <p:nvPr/>
        </p:nvGrpSpPr>
        <p:grpSpPr bwMode="auto">
          <a:xfrm flipV="1">
            <a:off x="6322219" y="3703588"/>
            <a:ext cx="813718" cy="850553"/>
            <a:chOff x="5664" y="2406"/>
            <a:chExt cx="729" cy="762"/>
          </a:xfrm>
        </p:grpSpPr>
        <p:sp>
          <p:nvSpPr>
            <p:cNvPr id="76826" name="Line 26"/>
            <p:cNvSpPr>
              <a:spLocks noChangeShapeType="1"/>
            </p:cNvSpPr>
            <p:nvPr/>
          </p:nvSpPr>
          <p:spPr bwMode="auto">
            <a:xfrm rot="10800000" flipH="1" flipV="1">
              <a:off x="5664" y="2406"/>
              <a:ext cx="358" cy="759"/>
            </a:xfrm>
            <a:prstGeom prst="line">
              <a:avLst/>
            </a:prstGeom>
            <a:noFill/>
            <a:ln w="25400">
              <a:solidFill>
                <a:srgbClr val="FD1C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27" name="Line 27"/>
            <p:cNvSpPr>
              <a:spLocks noChangeShapeType="1"/>
            </p:cNvSpPr>
            <p:nvPr/>
          </p:nvSpPr>
          <p:spPr bwMode="auto">
            <a:xfrm rot="10800000" flipV="1">
              <a:off x="6048" y="2431"/>
              <a:ext cx="345" cy="737"/>
            </a:xfrm>
            <a:prstGeom prst="line">
              <a:avLst/>
            </a:prstGeom>
            <a:noFill/>
            <a:ln w="25400">
              <a:solidFill>
                <a:srgbClr val="FD1C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72483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 build="p" bldLvl="5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Line 1"/>
          <p:cNvSpPr>
            <a:spLocks noChangeShapeType="1"/>
          </p:cNvSpPr>
          <p:nvPr/>
        </p:nvSpPr>
        <p:spPr bwMode="auto">
          <a:xfrm>
            <a:off x="6893719" y="1207741"/>
            <a:ext cx="8930" cy="2239119"/>
          </a:xfrm>
          <a:prstGeom prst="line">
            <a:avLst/>
          </a:prstGeom>
          <a:noFill/>
          <a:ln w="76200">
            <a:solidFill>
              <a:srgbClr val="FD1C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25400" dist="12699" dir="54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7826" name="Rectangle 2"/>
          <p:cNvSpPr>
            <a:spLocks noChangeArrowheads="1"/>
          </p:cNvSpPr>
          <p:nvPr>
            <p:ph type="title"/>
          </p:nvPr>
        </p:nvSpPr>
        <p:spPr>
          <a:xfrm>
            <a:off x="-8929" y="-8930"/>
            <a:ext cx="9188648" cy="937617"/>
          </a:xfrm>
          <a:ln/>
        </p:spPr>
        <p:txBody>
          <a:bodyPr lIns="0" tIns="0" rIns="0" bIns="0" anchor="b"/>
          <a:lstStyle/>
          <a:p>
            <a:pPr>
              <a:lnSpc>
                <a:spcPct val="69000"/>
              </a:lnSpc>
              <a:tabLst>
                <a:tab pos="669703" algn="l"/>
              </a:tabLst>
            </a:pPr>
            <a:r>
              <a:rPr lang="en-US">
                <a:solidFill>
                  <a:srgbClr val="000000"/>
                </a:solidFill>
              </a:rPr>
              <a:t>Mitosis: Telophase</a:t>
            </a:r>
          </a:p>
        </p:txBody>
      </p:sp>
      <p:sp>
        <p:nvSpPr>
          <p:cNvPr id="77827" name="Rectangle 3"/>
          <p:cNvSpPr>
            <a:spLocks noChangeArrowheads="1"/>
          </p:cNvSpPr>
          <p:nvPr>
            <p:ph type="body" idx="1"/>
          </p:nvPr>
        </p:nvSpPr>
        <p:spPr>
          <a:xfrm>
            <a:off x="482203" y="1982391"/>
            <a:ext cx="4143375" cy="3330773"/>
          </a:xfrm>
          <a:ln/>
        </p:spPr>
        <p:txBody>
          <a:bodyPr lIns="0" tIns="0" rIns="0" bIns="0">
            <a:normAutofit fontScale="85000" lnSpcReduction="10000"/>
          </a:bodyPr>
          <a:lstStyle/>
          <a:p>
            <a:pPr marL="435307" indent="-346013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b="1">
                <a:solidFill>
                  <a:srgbClr val="001BFF"/>
                </a:solidFill>
              </a:rPr>
              <a:t>Telophase</a:t>
            </a:r>
            <a:r>
              <a:rPr lang="en-US"/>
              <a:t> </a:t>
            </a:r>
            <a:r>
              <a:rPr lang="en-US">
                <a:solidFill>
                  <a:srgbClr val="000000"/>
                </a:solidFill>
              </a:rPr>
              <a:t>is characterized by the formation of two new nuclei.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700">
                <a:solidFill>
                  <a:srgbClr val="000000"/>
                </a:solidFill>
              </a:rPr>
              <a:t>The non-kinetochore microtubules continue to elongate the cell.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700">
                <a:solidFill>
                  <a:srgbClr val="000000"/>
                </a:solidFill>
              </a:rPr>
              <a:t>The daughter nuclei begin to form at the two poles of the cell where the chromosomes have gathered.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700">
                <a:solidFill>
                  <a:srgbClr val="000000"/>
                </a:solidFill>
              </a:rPr>
              <a:t>The nucleoli reappear and the chromatin becomes less tightly coiled (less condenses).</a:t>
            </a:r>
          </a:p>
        </p:txBody>
      </p:sp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672" y="4545211"/>
            <a:ext cx="3036094" cy="1937742"/>
          </a:xfrm>
          <a:prstGeom prst="rect">
            <a:avLst/>
          </a:prstGeom>
          <a:noFill/>
          <a:ln w="76200">
            <a:solidFill>
              <a:srgbClr val="3F0F8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77830" name="Line 6"/>
          <p:cNvSpPr>
            <a:spLocks noChangeShapeType="1"/>
          </p:cNvSpPr>
          <p:nvPr/>
        </p:nvSpPr>
        <p:spPr bwMode="auto">
          <a:xfrm rot="10800000" flipH="1">
            <a:off x="6893719" y="4286250"/>
            <a:ext cx="660797" cy="714375"/>
          </a:xfrm>
          <a:prstGeom prst="line">
            <a:avLst/>
          </a:prstGeom>
          <a:noFill/>
          <a:ln w="25400">
            <a:solidFill>
              <a:srgbClr val="FD1C00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7831" name="Rectangle 7"/>
          <p:cNvSpPr>
            <a:spLocks/>
          </p:cNvSpPr>
          <p:nvPr/>
        </p:nvSpPr>
        <p:spPr bwMode="auto">
          <a:xfrm>
            <a:off x="6134695" y="3830836"/>
            <a:ext cx="2500313" cy="366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In plant cells, the cell plate forms where the new cell wall will form.</a:t>
            </a:r>
          </a:p>
        </p:txBody>
      </p:sp>
      <p:sp>
        <p:nvSpPr>
          <p:cNvPr id="77832" name="AutoShape 8"/>
          <p:cNvSpPr>
            <a:spLocks/>
          </p:cNvSpPr>
          <p:nvPr/>
        </p:nvSpPr>
        <p:spPr bwMode="auto">
          <a:xfrm>
            <a:off x="5310932" y="1220019"/>
            <a:ext cx="3163342" cy="2226840"/>
          </a:xfrm>
          <a:prstGeom prst="roundRect">
            <a:avLst>
              <a:gd name="adj" fmla="val 6014"/>
            </a:avLst>
          </a:prstGeom>
          <a:solidFill>
            <a:srgbClr val="3F0F81">
              <a:alpha val="29803"/>
            </a:srgbClr>
          </a:solidFill>
          <a:ln w="76200">
            <a:solidFill>
              <a:srgbClr val="6D381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pic>
        <p:nvPicPr>
          <p:cNvPr id="778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258" y="1097236"/>
            <a:ext cx="3741539" cy="2456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" dist="12699" dir="54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77829" name="Line 5"/>
          <p:cNvSpPr>
            <a:spLocks noChangeShapeType="1"/>
          </p:cNvSpPr>
          <p:nvPr/>
        </p:nvSpPr>
        <p:spPr bwMode="auto">
          <a:xfrm>
            <a:off x="6949530" y="2955727"/>
            <a:ext cx="577081" cy="803672"/>
          </a:xfrm>
          <a:prstGeom prst="line">
            <a:avLst/>
          </a:prstGeom>
          <a:noFill/>
          <a:ln w="25400">
            <a:solidFill>
              <a:srgbClr val="FD1C00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4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 bldLvl="5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>
            <a:spLocks noChangeArrowheads="1"/>
          </p:cNvSpPr>
          <p:nvPr>
            <p:ph type="title"/>
          </p:nvPr>
        </p:nvSpPr>
        <p:spPr>
          <a:xfrm>
            <a:off x="-17859" y="-26789"/>
            <a:ext cx="5616773" cy="892969"/>
          </a:xfrm>
          <a:ln/>
        </p:spPr>
        <p:txBody>
          <a:bodyPr lIns="0" tIns="0" rIns="0" bIns="0" anchor="b"/>
          <a:lstStyle/>
          <a:p>
            <a:pPr>
              <a:lnSpc>
                <a:spcPct val="69000"/>
              </a:lnSpc>
              <a:tabLst>
                <a:tab pos="669703" algn="l"/>
              </a:tabLst>
            </a:pPr>
            <a:r>
              <a:rPr lang="en-US">
                <a:solidFill>
                  <a:srgbClr val="000000"/>
                </a:solidFill>
              </a:rPr>
              <a:t>Cytokinesis</a:t>
            </a:r>
          </a:p>
        </p:txBody>
      </p:sp>
      <p:sp>
        <p:nvSpPr>
          <p:cNvPr id="78850" name="Rectangle 2"/>
          <p:cNvSpPr>
            <a:spLocks noChangeArrowheads="1"/>
          </p:cNvSpPr>
          <p:nvPr>
            <p:ph type="body" idx="1"/>
          </p:nvPr>
        </p:nvSpPr>
        <p:spPr>
          <a:xfrm>
            <a:off x="803672" y="1607344"/>
            <a:ext cx="4018359" cy="4446984"/>
          </a:xfrm>
          <a:ln/>
        </p:spPr>
        <p:txBody>
          <a:bodyPr lIns="0" tIns="0" rIns="0" bIns="0"/>
          <a:lstStyle/>
          <a:p>
            <a:pPr marL="435307" indent="-346013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800">
                <a:solidFill>
                  <a:srgbClr val="000000"/>
                </a:solidFill>
              </a:rPr>
              <a:t>The division of the cytoplasm is termed </a:t>
            </a:r>
            <a:r>
              <a:rPr lang="en-US" sz="1800" b="1">
                <a:solidFill>
                  <a:srgbClr val="001BFF"/>
                </a:solidFill>
              </a:rPr>
              <a:t>cytokinesis</a:t>
            </a:r>
            <a:r>
              <a:rPr lang="en-US" sz="1800">
                <a:solidFill>
                  <a:srgbClr val="000000"/>
                </a:solidFill>
              </a:rPr>
              <a:t>.</a:t>
            </a:r>
          </a:p>
          <a:p>
            <a:pPr marL="435307" indent="-346013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800">
                <a:solidFill>
                  <a:srgbClr val="000000"/>
                </a:solidFill>
              </a:rPr>
              <a:t>Cytokinesis is usually well underway by the end of telophase, so that the appearance of two new daughter cells follows shortly after the end of mitosis.</a:t>
            </a:r>
            <a:endParaRPr lang="en-US" sz="1700">
              <a:solidFill>
                <a:srgbClr val="000000"/>
              </a:solidFill>
            </a:endParaRP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700">
                <a:solidFill>
                  <a:srgbClr val="000000"/>
                </a:solidFill>
              </a:rPr>
              <a:t>In plant cells, the</a:t>
            </a:r>
            <a:r>
              <a:rPr lang="en-US" sz="1700"/>
              <a:t> </a:t>
            </a:r>
            <a:r>
              <a:rPr lang="en-US" sz="1700" b="1">
                <a:solidFill>
                  <a:srgbClr val="001BFF"/>
                </a:solidFill>
              </a:rPr>
              <a:t>cell plate</a:t>
            </a:r>
            <a:r>
              <a:rPr lang="en-US" sz="1700"/>
              <a:t> </a:t>
            </a:r>
            <a:r>
              <a:rPr lang="en-US" sz="1700">
                <a:solidFill>
                  <a:srgbClr val="000000"/>
                </a:solidFill>
              </a:rPr>
              <a:t>forms where the new</a:t>
            </a:r>
            <a:r>
              <a:rPr lang="en-US" sz="1700"/>
              <a:t> </a:t>
            </a:r>
            <a:r>
              <a:rPr lang="en-US" sz="1700" b="1">
                <a:solidFill>
                  <a:srgbClr val="001BFF"/>
                </a:solidFill>
              </a:rPr>
              <a:t>cell wall </a:t>
            </a:r>
            <a:r>
              <a:rPr lang="en-US" sz="1700">
                <a:solidFill>
                  <a:srgbClr val="000000"/>
                </a:solidFill>
              </a:rPr>
              <a:t>will form.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700">
                <a:solidFill>
                  <a:srgbClr val="000000"/>
                </a:solidFill>
              </a:rPr>
              <a:t>In</a:t>
            </a:r>
            <a:r>
              <a:rPr lang="en-US" sz="1700"/>
              <a:t> </a:t>
            </a:r>
            <a:r>
              <a:rPr lang="en-US" sz="1700">
                <a:solidFill>
                  <a:srgbClr val="000000"/>
                </a:solidFill>
              </a:rPr>
              <a:t>animal cells</a:t>
            </a:r>
            <a:r>
              <a:rPr lang="en-US" sz="1700"/>
              <a:t>, a</a:t>
            </a:r>
            <a:r>
              <a:rPr lang="en-US" sz="1700">
                <a:solidFill>
                  <a:srgbClr val="000000"/>
                </a:solidFill>
              </a:rPr>
              <a:t> </a:t>
            </a:r>
            <a:r>
              <a:rPr lang="en-US" sz="1700" b="1">
                <a:solidFill>
                  <a:srgbClr val="001BFF"/>
                </a:solidFill>
              </a:rPr>
              <a:t>cleavage furrow</a:t>
            </a:r>
            <a:r>
              <a:rPr lang="en-US" sz="1700">
                <a:solidFill>
                  <a:srgbClr val="000000"/>
                </a:solidFill>
              </a:rPr>
              <a:t> pinches the cell in two</a:t>
            </a:r>
            <a:r>
              <a:rPr lang="en-US" sz="1700"/>
              <a:t>.</a:t>
            </a:r>
            <a:endParaRPr lang="en-US" sz="1700">
              <a:solidFill>
                <a:srgbClr val="000000"/>
              </a:solidFill>
            </a:endParaRPr>
          </a:p>
          <a:p>
            <a:pPr marL="435307" indent="-346013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800">
                <a:solidFill>
                  <a:srgbClr val="000000"/>
                </a:solidFill>
              </a:rPr>
              <a:t>The two daughter cells are now </a:t>
            </a:r>
            <a:r>
              <a:rPr lang="en-US" sz="1800" b="1">
                <a:solidFill>
                  <a:srgbClr val="001BFF"/>
                </a:solidFill>
              </a:rPr>
              <a:t>separate cells</a:t>
            </a:r>
            <a:r>
              <a:rPr lang="en-US" sz="1800">
                <a:solidFill>
                  <a:srgbClr val="000000"/>
                </a:solidFill>
              </a:rPr>
              <a:t> in their own right.</a:t>
            </a:r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476" y="3509367"/>
            <a:ext cx="3036094" cy="2428875"/>
          </a:xfrm>
          <a:prstGeom prst="rect">
            <a:avLst/>
          </a:prstGeom>
          <a:noFill/>
          <a:ln w="101600">
            <a:solidFill>
              <a:srgbClr val="3F0F8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78852" name="Rectangle 4"/>
          <p:cNvSpPr>
            <a:spLocks/>
          </p:cNvSpPr>
          <p:nvPr/>
        </p:nvSpPr>
        <p:spPr bwMode="auto">
          <a:xfrm>
            <a:off x="6152555" y="6081117"/>
            <a:ext cx="602297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3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Nucleus</a:t>
            </a:r>
          </a:p>
        </p:txBody>
      </p:sp>
      <p:sp>
        <p:nvSpPr>
          <p:cNvPr id="78853" name="Rectangle 5"/>
          <p:cNvSpPr>
            <a:spLocks/>
          </p:cNvSpPr>
          <p:nvPr/>
        </p:nvSpPr>
        <p:spPr bwMode="auto">
          <a:xfrm>
            <a:off x="6652617" y="321469"/>
            <a:ext cx="620694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3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Cell wall</a:t>
            </a:r>
          </a:p>
        </p:txBody>
      </p:sp>
      <p:sp>
        <p:nvSpPr>
          <p:cNvPr id="78854" name="Line 6"/>
          <p:cNvSpPr>
            <a:spLocks noChangeShapeType="1"/>
          </p:cNvSpPr>
          <p:nvPr/>
        </p:nvSpPr>
        <p:spPr bwMode="auto">
          <a:xfrm rot="10800000" flipH="1">
            <a:off x="7038826" y="531317"/>
            <a:ext cx="0" cy="306958"/>
          </a:xfrm>
          <a:prstGeom prst="line">
            <a:avLst/>
          </a:prstGeom>
          <a:noFill/>
          <a:ln w="25400">
            <a:solidFill>
              <a:srgbClr val="FD1C00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78855" name="Group 7"/>
          <p:cNvGrpSpPr>
            <a:grpSpLocks/>
          </p:cNvGrpSpPr>
          <p:nvPr/>
        </p:nvGrpSpPr>
        <p:grpSpPr bwMode="auto">
          <a:xfrm>
            <a:off x="5639097" y="836042"/>
            <a:ext cx="2786063" cy="1946672"/>
            <a:chOff x="0" y="0"/>
            <a:chExt cx="2496" cy="1744"/>
          </a:xfrm>
        </p:grpSpPr>
        <p:grpSp>
          <p:nvGrpSpPr>
            <p:cNvPr id="78856" name="Group 8"/>
            <p:cNvGrpSpPr>
              <a:grpSpLocks/>
            </p:cNvGrpSpPr>
            <p:nvPr/>
          </p:nvGrpSpPr>
          <p:grpSpPr bwMode="auto">
            <a:xfrm>
              <a:off x="0" y="0"/>
              <a:ext cx="1227" cy="1744"/>
              <a:chOff x="0" y="0"/>
              <a:chExt cx="1227" cy="1744"/>
            </a:xfrm>
          </p:grpSpPr>
          <p:sp>
            <p:nvSpPr>
              <p:cNvPr id="78857" name="AutoShape 9"/>
              <p:cNvSpPr>
                <a:spLocks/>
              </p:cNvSpPr>
              <p:nvPr/>
            </p:nvSpPr>
            <p:spPr bwMode="auto">
              <a:xfrm>
                <a:off x="0" y="0"/>
                <a:ext cx="1227" cy="1744"/>
              </a:xfrm>
              <a:prstGeom prst="roundRect">
                <a:avLst>
                  <a:gd name="adj" fmla="val 9769"/>
                </a:avLst>
              </a:prstGeom>
              <a:solidFill>
                <a:srgbClr val="9594B7">
                  <a:alpha val="50980"/>
                </a:srgbClr>
              </a:solidFill>
              <a:ln w="76200">
                <a:solidFill>
                  <a:srgbClr val="6D381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858" name="Oval 10"/>
              <p:cNvSpPr>
                <a:spLocks/>
              </p:cNvSpPr>
              <p:nvPr/>
            </p:nvSpPr>
            <p:spPr bwMode="auto">
              <a:xfrm>
                <a:off x="231" y="180"/>
                <a:ext cx="650" cy="620"/>
              </a:xfrm>
              <a:prstGeom prst="ellipse">
                <a:avLst/>
              </a:prstGeom>
              <a:solidFill>
                <a:srgbClr val="FFFC62">
                  <a:alpha val="48627"/>
                </a:srgbClr>
              </a:solidFill>
              <a:ln w="25400">
                <a:solidFill>
                  <a:srgbClr val="6D381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859" name="Oval 11"/>
              <p:cNvSpPr>
                <a:spLocks/>
              </p:cNvSpPr>
              <p:nvPr/>
            </p:nvSpPr>
            <p:spPr bwMode="auto">
              <a:xfrm>
                <a:off x="324" y="444"/>
                <a:ext cx="155" cy="155"/>
              </a:xfrm>
              <a:prstGeom prst="ellipse">
                <a:avLst/>
              </a:prstGeom>
              <a:solidFill>
                <a:srgbClr val="9999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D381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8860" name="Group 12"/>
            <p:cNvGrpSpPr>
              <a:grpSpLocks/>
            </p:cNvGrpSpPr>
            <p:nvPr/>
          </p:nvGrpSpPr>
          <p:grpSpPr bwMode="auto">
            <a:xfrm>
              <a:off x="1268" y="0"/>
              <a:ext cx="1228" cy="1744"/>
              <a:chOff x="0" y="0"/>
              <a:chExt cx="1227" cy="1744"/>
            </a:xfrm>
          </p:grpSpPr>
          <p:sp>
            <p:nvSpPr>
              <p:cNvPr id="78861" name="AutoShape 13"/>
              <p:cNvSpPr>
                <a:spLocks/>
              </p:cNvSpPr>
              <p:nvPr/>
            </p:nvSpPr>
            <p:spPr bwMode="auto">
              <a:xfrm>
                <a:off x="0" y="0"/>
                <a:ext cx="1227" cy="1744"/>
              </a:xfrm>
              <a:prstGeom prst="roundRect">
                <a:avLst>
                  <a:gd name="adj" fmla="val 9769"/>
                </a:avLst>
              </a:prstGeom>
              <a:solidFill>
                <a:srgbClr val="9594B7">
                  <a:alpha val="50980"/>
                </a:srgbClr>
              </a:solidFill>
              <a:ln w="76200">
                <a:solidFill>
                  <a:srgbClr val="6D381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862" name="Oval 14"/>
              <p:cNvSpPr>
                <a:spLocks/>
              </p:cNvSpPr>
              <p:nvPr/>
            </p:nvSpPr>
            <p:spPr bwMode="auto">
              <a:xfrm>
                <a:off x="231" y="180"/>
                <a:ext cx="650" cy="620"/>
              </a:xfrm>
              <a:prstGeom prst="ellipse">
                <a:avLst/>
              </a:prstGeom>
              <a:solidFill>
                <a:srgbClr val="FFFC62">
                  <a:alpha val="48627"/>
                </a:srgbClr>
              </a:solidFill>
              <a:ln w="25400">
                <a:solidFill>
                  <a:srgbClr val="6D381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863" name="Oval 15"/>
              <p:cNvSpPr>
                <a:spLocks/>
              </p:cNvSpPr>
              <p:nvPr/>
            </p:nvSpPr>
            <p:spPr bwMode="auto">
              <a:xfrm>
                <a:off x="324" y="444"/>
                <a:ext cx="155" cy="155"/>
              </a:xfrm>
              <a:prstGeom prst="ellipse">
                <a:avLst/>
              </a:prstGeom>
              <a:solidFill>
                <a:srgbClr val="9999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D381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8864" name="Group 16"/>
          <p:cNvGrpSpPr>
            <a:grpSpLocks/>
          </p:cNvGrpSpPr>
          <p:nvPr/>
        </p:nvGrpSpPr>
        <p:grpSpPr bwMode="auto">
          <a:xfrm>
            <a:off x="6215063" y="2446734"/>
            <a:ext cx="1538139" cy="860599"/>
            <a:chOff x="0" y="0"/>
            <a:chExt cx="1378" cy="771"/>
          </a:xfrm>
        </p:grpSpPr>
        <p:sp>
          <p:nvSpPr>
            <p:cNvPr id="78865" name="Rectangle 17"/>
            <p:cNvSpPr>
              <a:spLocks/>
            </p:cNvSpPr>
            <p:nvPr/>
          </p:nvSpPr>
          <p:spPr bwMode="auto">
            <a:xfrm>
              <a:off x="0" y="592"/>
              <a:ext cx="1378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Two cells are formed</a:t>
              </a:r>
            </a:p>
          </p:txBody>
        </p:sp>
        <p:sp>
          <p:nvSpPr>
            <p:cNvPr id="78866" name="AutoShape 18"/>
            <p:cNvSpPr>
              <a:spLocks/>
            </p:cNvSpPr>
            <p:nvPr/>
          </p:nvSpPr>
          <p:spPr bwMode="auto">
            <a:xfrm>
              <a:off x="317" y="0"/>
              <a:ext cx="832" cy="56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10869" y="21600"/>
                  </a:lnTo>
                  <a:lnTo>
                    <a:pt x="21600" y="0"/>
                  </a:lnTo>
                </a:path>
              </a:pathLst>
            </a:custGeom>
            <a:noFill/>
            <a:ln w="25400">
              <a:solidFill>
                <a:srgbClr val="FD1C00"/>
              </a:solidFill>
              <a:miter lim="800000"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8867" name="Line 19"/>
          <p:cNvSpPr>
            <a:spLocks noChangeShapeType="1"/>
          </p:cNvSpPr>
          <p:nvPr/>
        </p:nvSpPr>
        <p:spPr bwMode="auto">
          <a:xfrm>
            <a:off x="6528718" y="4990580"/>
            <a:ext cx="0" cy="1072678"/>
          </a:xfrm>
          <a:prstGeom prst="line">
            <a:avLst/>
          </a:prstGeom>
          <a:noFill/>
          <a:ln w="25400">
            <a:solidFill>
              <a:srgbClr val="FD1C00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186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 build="p" bldLvl="5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>
            <a:spLocks noChangeArrowheads="1"/>
          </p:cNvSpPr>
          <p:nvPr>
            <p:ph type="title"/>
          </p:nvPr>
        </p:nvSpPr>
        <p:spPr>
          <a:xfrm>
            <a:off x="-116086" y="-8930"/>
            <a:ext cx="9187533" cy="812602"/>
          </a:xfrm>
          <a:ln/>
        </p:spPr>
        <p:txBody>
          <a:bodyPr lIns="0" tIns="0" rIns="0" bIns="0" anchor="b"/>
          <a:lstStyle/>
          <a:p>
            <a:pPr>
              <a:lnSpc>
                <a:spcPct val="69000"/>
              </a:lnSpc>
              <a:tabLst>
                <a:tab pos="669703" algn="l"/>
              </a:tabLst>
            </a:pPr>
            <a:r>
              <a:rPr lang="en-US">
                <a:solidFill>
                  <a:srgbClr val="000000"/>
                </a:solidFill>
              </a:rPr>
              <a:t>Mitosis: Review</a:t>
            </a:r>
          </a:p>
        </p:txBody>
      </p:sp>
      <p:grpSp>
        <p:nvGrpSpPr>
          <p:cNvPr id="79874" name="Group 2"/>
          <p:cNvGrpSpPr>
            <a:grpSpLocks/>
          </p:cNvGrpSpPr>
          <p:nvPr/>
        </p:nvGrpSpPr>
        <p:grpSpPr bwMode="auto">
          <a:xfrm>
            <a:off x="506760" y="1079377"/>
            <a:ext cx="1401961" cy="1318245"/>
            <a:chOff x="0" y="0"/>
            <a:chExt cx="1255" cy="1180"/>
          </a:xfrm>
        </p:grpSpPr>
        <p:sp>
          <p:nvSpPr>
            <p:cNvPr id="79875" name="Rectangle 3"/>
            <p:cNvSpPr>
              <a:spLocks/>
            </p:cNvSpPr>
            <p:nvPr/>
          </p:nvSpPr>
          <p:spPr bwMode="auto">
            <a:xfrm>
              <a:off x="225" y="0"/>
              <a:ext cx="758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lnSpc>
                  <a:spcPct val="117000"/>
                </a:lnSpc>
                <a:tabLst>
                  <a:tab pos="366104" algn="l"/>
                </a:tabLst>
              </a:pPr>
              <a:r>
                <a:rPr lang="en-US" sz="1300" b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Interphase</a:t>
              </a:r>
            </a:p>
          </p:txBody>
        </p:sp>
        <p:grpSp>
          <p:nvGrpSpPr>
            <p:cNvPr id="79876" name="Group 4"/>
            <p:cNvGrpSpPr>
              <a:grpSpLocks/>
            </p:cNvGrpSpPr>
            <p:nvPr/>
          </p:nvGrpSpPr>
          <p:grpSpPr bwMode="auto">
            <a:xfrm>
              <a:off x="0" y="268"/>
              <a:ext cx="1255" cy="912"/>
              <a:chOff x="0" y="0"/>
              <a:chExt cx="1255" cy="911"/>
            </a:xfrm>
          </p:grpSpPr>
          <p:sp>
            <p:nvSpPr>
              <p:cNvPr id="79877" name="AutoShape 5"/>
              <p:cNvSpPr>
                <a:spLocks/>
              </p:cNvSpPr>
              <p:nvPr/>
            </p:nvSpPr>
            <p:spPr bwMode="auto">
              <a:xfrm>
                <a:off x="0" y="0"/>
                <a:ext cx="1255" cy="911"/>
              </a:xfrm>
              <a:prstGeom prst="roundRect">
                <a:avLst>
                  <a:gd name="adj" fmla="val 13157"/>
                </a:avLst>
              </a:prstGeom>
              <a:solidFill>
                <a:srgbClr val="3F0F81">
                  <a:alpha val="29803"/>
                </a:srgbClr>
              </a:solidFill>
              <a:ln w="76200">
                <a:solidFill>
                  <a:srgbClr val="6D381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79878" name="Group 6"/>
              <p:cNvGrpSpPr>
                <a:grpSpLocks/>
              </p:cNvGrpSpPr>
              <p:nvPr/>
            </p:nvGrpSpPr>
            <p:grpSpPr bwMode="auto">
              <a:xfrm>
                <a:off x="1004" y="407"/>
                <a:ext cx="75" cy="138"/>
                <a:chOff x="0" y="0"/>
                <a:chExt cx="74" cy="138"/>
              </a:xfrm>
            </p:grpSpPr>
            <p:sp>
              <p:nvSpPr>
                <p:cNvPr id="79879" name="Oval 7"/>
                <p:cNvSpPr>
                  <a:spLocks/>
                </p:cNvSpPr>
                <p:nvPr/>
              </p:nvSpPr>
              <p:spPr bwMode="auto">
                <a:xfrm>
                  <a:off x="0" y="83"/>
                  <a:ext cx="54" cy="55"/>
                </a:xfrm>
                <a:prstGeom prst="ellipse">
                  <a:avLst/>
                </a:prstGeom>
                <a:solidFill>
                  <a:srgbClr val="FD8200"/>
                </a:solidFill>
                <a:ln w="38100">
                  <a:solidFill>
                    <a:srgbClr val="7F41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880" name="Oval 8"/>
                <p:cNvSpPr>
                  <a:spLocks/>
                </p:cNvSpPr>
                <p:nvPr/>
              </p:nvSpPr>
              <p:spPr bwMode="auto">
                <a:xfrm>
                  <a:off x="19" y="0"/>
                  <a:ext cx="55" cy="55"/>
                </a:xfrm>
                <a:prstGeom prst="ellipse">
                  <a:avLst/>
                </a:prstGeom>
                <a:solidFill>
                  <a:srgbClr val="FD8200"/>
                </a:solidFill>
                <a:ln w="38100">
                  <a:solidFill>
                    <a:srgbClr val="7F41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9881" name="Oval 9"/>
              <p:cNvSpPr>
                <a:spLocks/>
              </p:cNvSpPr>
              <p:nvPr/>
            </p:nvSpPr>
            <p:spPr bwMode="auto">
              <a:xfrm>
                <a:off x="135" y="153"/>
                <a:ext cx="541" cy="522"/>
              </a:xfrm>
              <a:prstGeom prst="ellipse">
                <a:avLst/>
              </a:prstGeom>
              <a:solidFill>
                <a:srgbClr val="FFFC62">
                  <a:alpha val="87842"/>
                </a:srgbClr>
              </a:solidFill>
              <a:ln w="25400">
                <a:solidFill>
                  <a:srgbClr val="6D381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882" name="Oval 10"/>
              <p:cNvSpPr>
                <a:spLocks/>
              </p:cNvSpPr>
              <p:nvPr/>
            </p:nvSpPr>
            <p:spPr bwMode="auto">
              <a:xfrm>
                <a:off x="198" y="392"/>
                <a:ext cx="163" cy="163"/>
              </a:xfrm>
              <a:prstGeom prst="ellipse">
                <a:avLst/>
              </a:prstGeom>
              <a:solidFill>
                <a:srgbClr val="9999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D381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883" name="AutoShape 11"/>
              <p:cNvSpPr>
                <a:spLocks/>
              </p:cNvSpPr>
              <p:nvPr/>
            </p:nvSpPr>
            <p:spPr bwMode="auto">
              <a:xfrm>
                <a:off x="277" y="193"/>
                <a:ext cx="210" cy="187"/>
              </a:xfrm>
              <a:custGeom>
                <a:avLst/>
                <a:gdLst/>
                <a:ahLst/>
                <a:cxnLst/>
                <a:rect l="0" t="0" r="r" b="b"/>
                <a:pathLst>
                  <a:path w="16600" h="11832">
                    <a:moveTo>
                      <a:pt x="2657" y="0"/>
                    </a:moveTo>
                    <a:cubicBezTo>
                      <a:pt x="3859" y="0"/>
                      <a:pt x="11374" y="1449"/>
                      <a:pt x="11805" y="3616"/>
                    </a:cubicBezTo>
                    <a:cubicBezTo>
                      <a:pt x="13203" y="10648"/>
                      <a:pt x="5198" y="2612"/>
                      <a:pt x="4690" y="7986"/>
                    </a:cubicBezTo>
                    <a:cubicBezTo>
                      <a:pt x="3858" y="16779"/>
                      <a:pt x="15910" y="8352"/>
                      <a:pt x="16634" y="5826"/>
                    </a:cubicBezTo>
                    <a:cubicBezTo>
                      <a:pt x="19683" y="-4821"/>
                      <a:pt x="-1917" y="1407"/>
                      <a:pt x="116" y="8036"/>
                    </a:cubicBezTo>
                  </a:path>
                </a:pathLst>
              </a:custGeom>
              <a:noFill/>
              <a:ln w="63500">
                <a:solidFill>
                  <a:srgbClr val="FD82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884" name="AutoShape 12"/>
              <p:cNvSpPr>
                <a:spLocks/>
              </p:cNvSpPr>
              <p:nvPr/>
            </p:nvSpPr>
            <p:spPr bwMode="auto">
              <a:xfrm>
                <a:off x="392" y="325"/>
                <a:ext cx="163" cy="303"/>
              </a:xfrm>
              <a:custGeom>
                <a:avLst/>
                <a:gdLst/>
                <a:ahLst/>
                <a:cxnLst/>
                <a:rect l="0" t="0" r="r" b="b"/>
                <a:pathLst>
                  <a:path w="19516" h="16434">
                    <a:moveTo>
                      <a:pt x="0" y="3877"/>
                    </a:moveTo>
                    <a:cubicBezTo>
                      <a:pt x="13074" y="-2637"/>
                      <a:pt x="17314" y="-173"/>
                      <a:pt x="19516" y="5506"/>
                    </a:cubicBezTo>
                    <a:cubicBezTo>
                      <a:pt x="21411" y="10392"/>
                      <a:pt x="64" y="10449"/>
                      <a:pt x="0" y="12577"/>
                    </a:cubicBezTo>
                    <a:cubicBezTo>
                      <a:pt x="-189" y="18963"/>
                      <a:pt x="13832" y="16563"/>
                      <a:pt x="11558" y="12577"/>
                    </a:cubicBezTo>
                    <a:cubicBezTo>
                      <a:pt x="10356" y="10469"/>
                      <a:pt x="18000" y="8334"/>
                      <a:pt x="5116" y="5506"/>
                    </a:cubicBezTo>
                  </a:path>
                </a:pathLst>
              </a:custGeom>
              <a:noFill/>
              <a:ln w="63500">
                <a:solidFill>
                  <a:srgbClr val="05408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9885" name="Group 13"/>
          <p:cNvGrpSpPr>
            <a:grpSpLocks/>
          </p:cNvGrpSpPr>
          <p:nvPr/>
        </p:nvGrpSpPr>
        <p:grpSpPr bwMode="auto">
          <a:xfrm>
            <a:off x="442020" y="4705945"/>
            <a:ext cx="2418829" cy="1514699"/>
            <a:chOff x="0" y="0"/>
            <a:chExt cx="2167" cy="1357"/>
          </a:xfrm>
        </p:grpSpPr>
        <p:sp>
          <p:nvSpPr>
            <p:cNvPr id="79886" name="Line 14"/>
            <p:cNvSpPr>
              <a:spLocks noChangeShapeType="1"/>
            </p:cNvSpPr>
            <p:nvPr/>
          </p:nvSpPr>
          <p:spPr bwMode="auto">
            <a:xfrm>
              <a:off x="1627" y="656"/>
              <a:ext cx="540" cy="0"/>
            </a:xfrm>
            <a:prstGeom prst="line">
              <a:avLst/>
            </a:prstGeom>
            <a:noFill/>
            <a:ln w="889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9887" name="Group 15"/>
            <p:cNvGrpSpPr>
              <a:grpSpLocks/>
            </p:cNvGrpSpPr>
            <p:nvPr/>
          </p:nvGrpSpPr>
          <p:grpSpPr bwMode="auto">
            <a:xfrm>
              <a:off x="0" y="0"/>
              <a:ext cx="1552" cy="1357"/>
              <a:chOff x="0" y="0"/>
              <a:chExt cx="1552" cy="1357"/>
            </a:xfrm>
          </p:grpSpPr>
          <p:sp>
            <p:nvSpPr>
              <p:cNvPr id="79888" name="Rectangle 16"/>
              <p:cNvSpPr>
                <a:spLocks/>
              </p:cNvSpPr>
              <p:nvPr/>
            </p:nvSpPr>
            <p:spPr bwMode="auto">
              <a:xfrm>
                <a:off x="331" y="0"/>
                <a:ext cx="838" cy="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lnSpc>
                    <a:spcPct val="117000"/>
                  </a:lnSpc>
                  <a:tabLst>
                    <a:tab pos="366104" algn="l"/>
                  </a:tabLst>
                </a:pPr>
                <a: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Cytokinesis</a:t>
                </a:r>
              </a:p>
            </p:txBody>
          </p:sp>
          <p:grpSp>
            <p:nvGrpSpPr>
              <p:cNvPr id="79889" name="Group 17"/>
              <p:cNvGrpSpPr>
                <a:grpSpLocks/>
              </p:cNvGrpSpPr>
              <p:nvPr/>
            </p:nvGrpSpPr>
            <p:grpSpPr bwMode="auto">
              <a:xfrm>
                <a:off x="0" y="269"/>
                <a:ext cx="1552" cy="1088"/>
                <a:chOff x="0" y="0"/>
                <a:chExt cx="1552" cy="1088"/>
              </a:xfrm>
            </p:grpSpPr>
            <p:sp>
              <p:nvSpPr>
                <p:cNvPr id="79890" name="AutoShape 18"/>
                <p:cNvSpPr>
                  <a:spLocks/>
                </p:cNvSpPr>
                <p:nvPr/>
              </p:nvSpPr>
              <p:spPr bwMode="auto">
                <a:xfrm>
                  <a:off x="0" y="0"/>
                  <a:ext cx="763" cy="1088"/>
                </a:xfrm>
                <a:prstGeom prst="roundRect">
                  <a:avLst>
                    <a:gd name="adj" fmla="val 15713"/>
                  </a:avLst>
                </a:prstGeom>
                <a:solidFill>
                  <a:srgbClr val="3F0F81">
                    <a:alpha val="29803"/>
                  </a:srgbClr>
                </a:solidFill>
                <a:ln w="76200">
                  <a:solidFill>
                    <a:srgbClr val="6D381D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891" name="Oval 19"/>
                <p:cNvSpPr>
                  <a:spLocks/>
                </p:cNvSpPr>
                <p:nvPr/>
              </p:nvSpPr>
              <p:spPr bwMode="auto">
                <a:xfrm>
                  <a:off x="143" y="112"/>
                  <a:ext cx="405" cy="387"/>
                </a:xfrm>
                <a:prstGeom prst="ellipse">
                  <a:avLst/>
                </a:prstGeom>
                <a:solidFill>
                  <a:srgbClr val="FFFC62">
                    <a:alpha val="95685"/>
                  </a:srgbClr>
                </a:solidFill>
                <a:ln w="25400">
                  <a:solidFill>
                    <a:srgbClr val="6D381D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892" name="Oval 20"/>
                <p:cNvSpPr>
                  <a:spLocks/>
                </p:cNvSpPr>
                <p:nvPr/>
              </p:nvSpPr>
              <p:spPr bwMode="auto">
                <a:xfrm>
                  <a:off x="201" y="277"/>
                  <a:ext cx="96" cy="97"/>
                </a:xfrm>
                <a:prstGeom prst="ellipse">
                  <a:avLst/>
                </a:prstGeom>
                <a:solidFill>
                  <a:srgbClr val="9999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D381D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893" name="AutoShape 21"/>
                <p:cNvSpPr>
                  <a:spLocks/>
                </p:cNvSpPr>
                <p:nvPr/>
              </p:nvSpPr>
              <p:spPr bwMode="auto">
                <a:xfrm>
                  <a:off x="788" y="0"/>
                  <a:ext cx="764" cy="1088"/>
                </a:xfrm>
                <a:prstGeom prst="roundRect">
                  <a:avLst>
                    <a:gd name="adj" fmla="val 15713"/>
                  </a:avLst>
                </a:prstGeom>
                <a:solidFill>
                  <a:srgbClr val="3F0F81">
                    <a:alpha val="29803"/>
                  </a:srgbClr>
                </a:solidFill>
                <a:ln w="76200">
                  <a:solidFill>
                    <a:srgbClr val="6D381D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894" name="Oval 22"/>
                <p:cNvSpPr>
                  <a:spLocks/>
                </p:cNvSpPr>
                <p:nvPr/>
              </p:nvSpPr>
              <p:spPr bwMode="auto">
                <a:xfrm>
                  <a:off x="932" y="112"/>
                  <a:ext cx="404" cy="387"/>
                </a:xfrm>
                <a:prstGeom prst="ellipse">
                  <a:avLst/>
                </a:prstGeom>
                <a:solidFill>
                  <a:srgbClr val="FFFC62">
                    <a:alpha val="95685"/>
                  </a:srgbClr>
                </a:solidFill>
                <a:ln w="25400">
                  <a:solidFill>
                    <a:srgbClr val="6D381D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895" name="Oval 23"/>
                <p:cNvSpPr>
                  <a:spLocks/>
                </p:cNvSpPr>
                <p:nvPr/>
              </p:nvSpPr>
              <p:spPr bwMode="auto">
                <a:xfrm>
                  <a:off x="990" y="277"/>
                  <a:ext cx="96" cy="97"/>
                </a:xfrm>
                <a:prstGeom prst="ellipse">
                  <a:avLst/>
                </a:prstGeom>
                <a:solidFill>
                  <a:srgbClr val="9999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D381D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79896" name="Group 24"/>
          <p:cNvGrpSpPr>
            <a:grpSpLocks/>
          </p:cNvGrpSpPr>
          <p:nvPr/>
        </p:nvGrpSpPr>
        <p:grpSpPr bwMode="auto">
          <a:xfrm>
            <a:off x="2917775" y="1079377"/>
            <a:ext cx="1401961" cy="1318245"/>
            <a:chOff x="0" y="0"/>
            <a:chExt cx="1255" cy="1180"/>
          </a:xfrm>
        </p:grpSpPr>
        <p:grpSp>
          <p:nvGrpSpPr>
            <p:cNvPr id="79897" name="Group 25"/>
            <p:cNvGrpSpPr>
              <a:grpSpLocks/>
            </p:cNvGrpSpPr>
            <p:nvPr/>
          </p:nvGrpSpPr>
          <p:grpSpPr bwMode="auto">
            <a:xfrm>
              <a:off x="0" y="268"/>
              <a:ext cx="1255" cy="912"/>
              <a:chOff x="0" y="0"/>
              <a:chExt cx="1255" cy="911"/>
            </a:xfrm>
          </p:grpSpPr>
          <p:sp>
            <p:nvSpPr>
              <p:cNvPr id="79898" name="AutoShape 26"/>
              <p:cNvSpPr>
                <a:spLocks/>
              </p:cNvSpPr>
              <p:nvPr/>
            </p:nvSpPr>
            <p:spPr bwMode="auto">
              <a:xfrm>
                <a:off x="0" y="0"/>
                <a:ext cx="1255" cy="911"/>
              </a:xfrm>
              <a:prstGeom prst="roundRect">
                <a:avLst>
                  <a:gd name="adj" fmla="val 13157"/>
                </a:avLst>
              </a:prstGeom>
              <a:solidFill>
                <a:srgbClr val="3F0F81">
                  <a:alpha val="29803"/>
                </a:srgbClr>
              </a:solidFill>
              <a:ln w="76200">
                <a:solidFill>
                  <a:srgbClr val="6D381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79899" name="Picture 27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" y="20"/>
                <a:ext cx="833" cy="7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79900" name="Rectangle 28"/>
            <p:cNvSpPr>
              <a:spLocks/>
            </p:cNvSpPr>
            <p:nvPr/>
          </p:nvSpPr>
          <p:spPr bwMode="auto">
            <a:xfrm>
              <a:off x="65" y="0"/>
              <a:ext cx="1087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lnSpc>
                  <a:spcPct val="117000"/>
                </a:lnSpc>
                <a:tabLst>
                  <a:tab pos="366104" algn="l"/>
                </a:tabLst>
              </a:pPr>
              <a:r>
                <a:rPr lang="en-US" sz="1300" b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Early Prophase</a:t>
              </a:r>
            </a:p>
          </p:txBody>
        </p:sp>
      </p:grpSp>
      <p:grpSp>
        <p:nvGrpSpPr>
          <p:cNvPr id="79901" name="Group 29"/>
          <p:cNvGrpSpPr>
            <a:grpSpLocks/>
          </p:cNvGrpSpPr>
          <p:nvPr/>
        </p:nvGrpSpPr>
        <p:grpSpPr bwMode="auto">
          <a:xfrm>
            <a:off x="4348758" y="1079377"/>
            <a:ext cx="2108523" cy="1318245"/>
            <a:chOff x="0" y="0"/>
            <a:chExt cx="1889" cy="1180"/>
          </a:xfrm>
        </p:grpSpPr>
        <p:sp>
          <p:nvSpPr>
            <p:cNvPr id="79902" name="Line 30"/>
            <p:cNvSpPr>
              <a:spLocks noChangeShapeType="1"/>
            </p:cNvSpPr>
            <p:nvPr/>
          </p:nvSpPr>
          <p:spPr bwMode="auto">
            <a:xfrm flipH="1">
              <a:off x="0" y="680"/>
              <a:ext cx="577" cy="0"/>
            </a:xfrm>
            <a:prstGeom prst="line">
              <a:avLst/>
            </a:prstGeom>
            <a:noFill/>
            <a:ln w="889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9903" name="Group 31"/>
            <p:cNvGrpSpPr>
              <a:grpSpLocks/>
            </p:cNvGrpSpPr>
            <p:nvPr/>
          </p:nvGrpSpPr>
          <p:grpSpPr bwMode="auto">
            <a:xfrm>
              <a:off x="630" y="268"/>
              <a:ext cx="1259" cy="912"/>
              <a:chOff x="0" y="0"/>
              <a:chExt cx="1258" cy="911"/>
            </a:xfrm>
          </p:grpSpPr>
          <p:sp>
            <p:nvSpPr>
              <p:cNvPr id="79904" name="AutoShape 32"/>
              <p:cNvSpPr>
                <a:spLocks/>
              </p:cNvSpPr>
              <p:nvPr/>
            </p:nvSpPr>
            <p:spPr bwMode="auto">
              <a:xfrm>
                <a:off x="0" y="0"/>
                <a:ext cx="1258" cy="911"/>
              </a:xfrm>
              <a:prstGeom prst="roundRect">
                <a:avLst>
                  <a:gd name="adj" fmla="val 13157"/>
                </a:avLst>
              </a:prstGeom>
              <a:solidFill>
                <a:srgbClr val="3F0F81">
                  <a:alpha val="29803"/>
                </a:srgbClr>
              </a:solidFill>
              <a:ln w="76200">
                <a:solidFill>
                  <a:srgbClr val="6D381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79905" name="Picture 3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" y="26"/>
                <a:ext cx="1033" cy="8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79906" name="Rectangle 34"/>
            <p:cNvSpPr>
              <a:spLocks/>
            </p:cNvSpPr>
            <p:nvPr/>
          </p:nvSpPr>
          <p:spPr bwMode="auto">
            <a:xfrm>
              <a:off x="728" y="0"/>
              <a:ext cx="1029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lnSpc>
                  <a:spcPct val="117000"/>
                </a:lnSpc>
                <a:tabLst>
                  <a:tab pos="366104" algn="l"/>
                </a:tabLst>
              </a:pPr>
              <a:r>
                <a:rPr lang="en-US" sz="1300" b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Late Prophase</a:t>
              </a:r>
            </a:p>
          </p:txBody>
        </p:sp>
      </p:grpSp>
      <p:grpSp>
        <p:nvGrpSpPr>
          <p:cNvPr id="79907" name="Group 35"/>
          <p:cNvGrpSpPr>
            <a:grpSpLocks/>
          </p:cNvGrpSpPr>
          <p:nvPr/>
        </p:nvGrpSpPr>
        <p:grpSpPr bwMode="auto">
          <a:xfrm>
            <a:off x="6489651" y="1809378"/>
            <a:ext cx="2283768" cy="2016993"/>
            <a:chOff x="0" y="0"/>
            <a:chExt cx="2045" cy="1806"/>
          </a:xfrm>
        </p:grpSpPr>
        <p:sp>
          <p:nvSpPr>
            <p:cNvPr id="79908" name="AutoShape 36"/>
            <p:cNvSpPr>
              <a:spLocks/>
            </p:cNvSpPr>
            <p:nvPr/>
          </p:nvSpPr>
          <p:spPr bwMode="auto">
            <a:xfrm>
              <a:off x="0" y="0"/>
              <a:ext cx="1416" cy="38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441"/>
                  </a:moveTo>
                  <a:lnTo>
                    <a:pt x="21600" y="0"/>
                  </a:lnTo>
                  <a:lnTo>
                    <a:pt x="21498" y="21600"/>
                  </a:lnTo>
                </a:path>
              </a:pathLst>
            </a:custGeom>
            <a:noFill/>
            <a:ln w="88900">
              <a:solidFill>
                <a:srgbClr val="FD1C00"/>
              </a:solidFill>
              <a:miter lim="800000"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9909" name="Group 37"/>
            <p:cNvGrpSpPr>
              <a:grpSpLocks/>
            </p:cNvGrpSpPr>
            <p:nvPr/>
          </p:nvGrpSpPr>
          <p:grpSpPr bwMode="auto">
            <a:xfrm>
              <a:off x="649" y="554"/>
              <a:ext cx="1396" cy="1252"/>
              <a:chOff x="0" y="0"/>
              <a:chExt cx="1396" cy="1252"/>
            </a:xfrm>
          </p:grpSpPr>
          <p:grpSp>
            <p:nvGrpSpPr>
              <p:cNvPr id="79910" name="Group 38"/>
              <p:cNvGrpSpPr>
                <a:grpSpLocks/>
              </p:cNvGrpSpPr>
              <p:nvPr/>
            </p:nvGrpSpPr>
            <p:grpSpPr bwMode="auto">
              <a:xfrm>
                <a:off x="0" y="219"/>
                <a:ext cx="1396" cy="1033"/>
                <a:chOff x="0" y="0"/>
                <a:chExt cx="1396" cy="1032"/>
              </a:xfrm>
            </p:grpSpPr>
            <p:sp>
              <p:nvSpPr>
                <p:cNvPr id="79911" name="AutoShape 39"/>
                <p:cNvSpPr>
                  <a:spLocks/>
                </p:cNvSpPr>
                <p:nvPr/>
              </p:nvSpPr>
              <p:spPr bwMode="auto">
                <a:xfrm>
                  <a:off x="109" y="57"/>
                  <a:ext cx="1258" cy="912"/>
                </a:xfrm>
                <a:prstGeom prst="roundRect">
                  <a:avLst>
                    <a:gd name="adj" fmla="val 13157"/>
                  </a:avLst>
                </a:prstGeom>
                <a:solidFill>
                  <a:srgbClr val="3F0F81">
                    <a:alpha val="29803"/>
                  </a:srgbClr>
                </a:solidFill>
                <a:ln w="76200">
                  <a:solidFill>
                    <a:srgbClr val="6D381D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pic>
              <p:nvPicPr>
                <p:cNvPr id="79912" name="Picture 40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96" cy="10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FFFF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25400" dist="12699" dir="54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79913" name="Rectangle 41"/>
              <p:cNvSpPr>
                <a:spLocks/>
              </p:cNvSpPr>
              <p:nvPr/>
            </p:nvSpPr>
            <p:spPr bwMode="auto">
              <a:xfrm>
                <a:off x="272" y="0"/>
                <a:ext cx="772" cy="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lnSpc>
                    <a:spcPct val="117000"/>
                  </a:lnSpc>
                  <a:tabLst>
                    <a:tab pos="366104" algn="l"/>
                  </a:tabLst>
                </a:pPr>
                <a: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Metaphase</a:t>
                </a:r>
              </a:p>
            </p:txBody>
          </p:sp>
        </p:grpSp>
      </p:grpSp>
      <p:grpSp>
        <p:nvGrpSpPr>
          <p:cNvPr id="79914" name="Group 42"/>
          <p:cNvGrpSpPr>
            <a:grpSpLocks/>
          </p:cNvGrpSpPr>
          <p:nvPr/>
        </p:nvGrpSpPr>
        <p:grpSpPr bwMode="auto">
          <a:xfrm>
            <a:off x="7259836" y="3830836"/>
            <a:ext cx="1509117" cy="357188"/>
            <a:chOff x="0" y="0"/>
            <a:chExt cx="1352" cy="320"/>
          </a:xfrm>
        </p:grpSpPr>
        <p:sp>
          <p:nvSpPr>
            <p:cNvPr id="79915" name="Rectangle 43"/>
            <p:cNvSpPr>
              <a:spLocks/>
            </p:cNvSpPr>
            <p:nvPr/>
          </p:nvSpPr>
          <p:spPr bwMode="auto">
            <a:xfrm>
              <a:off x="72" y="0"/>
              <a:ext cx="1280" cy="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06000"/>
                </a:lnSpc>
                <a:tabLst>
                  <a:tab pos="383963" algn="l"/>
                </a:tabLst>
              </a:pPr>
              <a:r>
                <a:rPr lang="en-US" sz="1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Chromosomes line up on the metaphase plate.</a:t>
              </a:r>
            </a:p>
          </p:txBody>
        </p:sp>
        <p:sp>
          <p:nvSpPr>
            <p:cNvPr id="79916" name="Oval 44"/>
            <p:cNvSpPr>
              <a:spLocks/>
            </p:cNvSpPr>
            <p:nvPr/>
          </p:nvSpPr>
          <p:spPr bwMode="auto">
            <a:xfrm rot="10800000" flipH="1">
              <a:off x="0" y="72"/>
              <a:ext cx="64" cy="6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D381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917" name="Group 45"/>
          <p:cNvGrpSpPr>
            <a:grpSpLocks/>
          </p:cNvGrpSpPr>
          <p:nvPr/>
        </p:nvGrpSpPr>
        <p:grpSpPr bwMode="auto">
          <a:xfrm>
            <a:off x="7233047" y="6090047"/>
            <a:ext cx="1491258" cy="366117"/>
            <a:chOff x="0" y="0"/>
            <a:chExt cx="1336" cy="328"/>
          </a:xfrm>
        </p:grpSpPr>
        <p:sp>
          <p:nvSpPr>
            <p:cNvPr id="79918" name="Rectangle 46"/>
            <p:cNvSpPr>
              <a:spLocks/>
            </p:cNvSpPr>
            <p:nvPr/>
          </p:nvSpPr>
          <p:spPr bwMode="auto">
            <a:xfrm>
              <a:off x="72" y="0"/>
              <a:ext cx="1264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06000"/>
                </a:lnSpc>
                <a:tabLst>
                  <a:tab pos="383963" algn="l"/>
                </a:tabLst>
              </a:pPr>
              <a:r>
                <a:rPr lang="en-US" sz="1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Chromosomes separate to opposite poles.</a:t>
              </a:r>
            </a:p>
          </p:txBody>
        </p:sp>
        <p:sp>
          <p:nvSpPr>
            <p:cNvPr id="79919" name="Oval 47"/>
            <p:cNvSpPr>
              <a:spLocks/>
            </p:cNvSpPr>
            <p:nvPr/>
          </p:nvSpPr>
          <p:spPr bwMode="auto">
            <a:xfrm rot="10800000" flipH="1">
              <a:off x="0" y="72"/>
              <a:ext cx="64" cy="6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D381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920" name="Group 48"/>
          <p:cNvGrpSpPr>
            <a:grpSpLocks/>
          </p:cNvGrpSpPr>
          <p:nvPr/>
        </p:nvGrpSpPr>
        <p:grpSpPr bwMode="auto">
          <a:xfrm>
            <a:off x="4947047" y="6090047"/>
            <a:ext cx="1830586" cy="366117"/>
            <a:chOff x="0" y="0"/>
            <a:chExt cx="1640" cy="328"/>
          </a:xfrm>
        </p:grpSpPr>
        <p:sp>
          <p:nvSpPr>
            <p:cNvPr id="79921" name="Rectangle 49"/>
            <p:cNvSpPr>
              <a:spLocks/>
            </p:cNvSpPr>
            <p:nvPr/>
          </p:nvSpPr>
          <p:spPr bwMode="auto">
            <a:xfrm>
              <a:off x="64" y="0"/>
              <a:ext cx="1576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06000"/>
                </a:lnSpc>
                <a:tabLst>
                  <a:tab pos="383963" algn="l"/>
                </a:tabLst>
              </a:pPr>
              <a:r>
                <a:rPr lang="en-US" sz="1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Non-kinetochore microtubules elongate the cell.</a:t>
              </a:r>
            </a:p>
          </p:txBody>
        </p:sp>
        <p:sp>
          <p:nvSpPr>
            <p:cNvPr id="79922" name="Oval 50"/>
            <p:cNvSpPr>
              <a:spLocks/>
            </p:cNvSpPr>
            <p:nvPr/>
          </p:nvSpPr>
          <p:spPr bwMode="auto">
            <a:xfrm rot="10800000" flipH="1">
              <a:off x="0" y="56"/>
              <a:ext cx="64" cy="6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D381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923" name="Group 51"/>
          <p:cNvGrpSpPr>
            <a:grpSpLocks/>
          </p:cNvGrpSpPr>
          <p:nvPr/>
        </p:nvGrpSpPr>
        <p:grpSpPr bwMode="auto">
          <a:xfrm>
            <a:off x="4964906" y="2491383"/>
            <a:ext cx="2455664" cy="526852"/>
            <a:chOff x="0" y="0"/>
            <a:chExt cx="2200" cy="472"/>
          </a:xfrm>
        </p:grpSpPr>
        <p:grpSp>
          <p:nvGrpSpPr>
            <p:cNvPr id="79924" name="Group 52"/>
            <p:cNvGrpSpPr>
              <a:grpSpLocks/>
            </p:cNvGrpSpPr>
            <p:nvPr/>
          </p:nvGrpSpPr>
          <p:grpSpPr bwMode="auto">
            <a:xfrm>
              <a:off x="0" y="0"/>
              <a:ext cx="2200" cy="192"/>
              <a:chOff x="0" y="0"/>
              <a:chExt cx="2200" cy="192"/>
            </a:xfrm>
          </p:grpSpPr>
          <p:sp>
            <p:nvSpPr>
              <p:cNvPr id="79925" name="Rectangle 53"/>
              <p:cNvSpPr>
                <a:spLocks/>
              </p:cNvSpPr>
              <p:nvPr/>
            </p:nvSpPr>
            <p:spPr bwMode="auto">
              <a:xfrm>
                <a:off x="88" y="0"/>
                <a:ext cx="2112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06000"/>
                  </a:lnSpc>
                  <a:tabLst>
                    <a:tab pos="383963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Chromosomes appear as chromatids.</a:t>
                </a:r>
              </a:p>
            </p:txBody>
          </p:sp>
          <p:sp>
            <p:nvSpPr>
              <p:cNvPr id="79926" name="Oval 54"/>
              <p:cNvSpPr>
                <a:spLocks/>
              </p:cNvSpPr>
              <p:nvPr/>
            </p:nvSpPr>
            <p:spPr bwMode="auto">
              <a:xfrm rot="10800000" flipH="1">
                <a:off x="0" y="56"/>
                <a:ext cx="64" cy="6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D381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9927" name="Group 55"/>
            <p:cNvGrpSpPr>
              <a:grpSpLocks/>
            </p:cNvGrpSpPr>
            <p:nvPr/>
          </p:nvGrpSpPr>
          <p:grpSpPr bwMode="auto">
            <a:xfrm>
              <a:off x="0" y="144"/>
              <a:ext cx="2200" cy="192"/>
              <a:chOff x="0" y="0"/>
              <a:chExt cx="2200" cy="192"/>
            </a:xfrm>
          </p:grpSpPr>
          <p:sp>
            <p:nvSpPr>
              <p:cNvPr id="79928" name="Oval 56"/>
              <p:cNvSpPr>
                <a:spLocks/>
              </p:cNvSpPr>
              <p:nvPr/>
            </p:nvSpPr>
            <p:spPr bwMode="auto">
              <a:xfrm rot="10800000" flipH="1">
                <a:off x="0" y="48"/>
                <a:ext cx="64" cy="6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D381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929" name="Rectangle 57"/>
              <p:cNvSpPr>
                <a:spLocks/>
              </p:cNvSpPr>
              <p:nvPr/>
            </p:nvSpPr>
            <p:spPr bwMode="auto">
              <a:xfrm>
                <a:off x="88" y="0"/>
                <a:ext cx="2112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06000"/>
                  </a:lnSpc>
                  <a:tabLst>
                    <a:tab pos="383963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Mitotic spindle forms.</a:t>
                </a:r>
              </a:p>
            </p:txBody>
          </p:sp>
        </p:grpSp>
        <p:grpSp>
          <p:nvGrpSpPr>
            <p:cNvPr id="79930" name="Group 58"/>
            <p:cNvGrpSpPr>
              <a:grpSpLocks/>
            </p:cNvGrpSpPr>
            <p:nvPr/>
          </p:nvGrpSpPr>
          <p:grpSpPr bwMode="auto">
            <a:xfrm>
              <a:off x="0" y="280"/>
              <a:ext cx="2200" cy="192"/>
              <a:chOff x="0" y="0"/>
              <a:chExt cx="2200" cy="192"/>
            </a:xfrm>
          </p:grpSpPr>
          <p:sp>
            <p:nvSpPr>
              <p:cNvPr id="79931" name="Oval 59"/>
              <p:cNvSpPr>
                <a:spLocks/>
              </p:cNvSpPr>
              <p:nvPr/>
            </p:nvSpPr>
            <p:spPr bwMode="auto">
              <a:xfrm rot="10800000" flipH="1">
                <a:off x="0" y="64"/>
                <a:ext cx="64" cy="6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D381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932" name="Rectangle 60"/>
              <p:cNvSpPr>
                <a:spLocks/>
              </p:cNvSpPr>
              <p:nvPr/>
            </p:nvSpPr>
            <p:spPr bwMode="auto">
              <a:xfrm>
                <a:off x="88" y="0"/>
                <a:ext cx="2112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06000"/>
                  </a:lnSpc>
                  <a:tabLst>
                    <a:tab pos="383963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Centrosomes move to opposite poles.</a:t>
                </a:r>
              </a:p>
            </p:txBody>
          </p:sp>
        </p:grpSp>
      </p:grpSp>
      <p:grpSp>
        <p:nvGrpSpPr>
          <p:cNvPr id="79933" name="Group 61"/>
          <p:cNvGrpSpPr>
            <a:grpSpLocks/>
          </p:cNvGrpSpPr>
          <p:nvPr/>
        </p:nvGrpSpPr>
        <p:grpSpPr bwMode="auto">
          <a:xfrm>
            <a:off x="473273" y="6304359"/>
            <a:ext cx="1830586" cy="214313"/>
            <a:chOff x="0" y="0"/>
            <a:chExt cx="1640" cy="192"/>
          </a:xfrm>
        </p:grpSpPr>
        <p:sp>
          <p:nvSpPr>
            <p:cNvPr id="79934" name="Rectangle 62"/>
            <p:cNvSpPr>
              <a:spLocks/>
            </p:cNvSpPr>
            <p:nvPr/>
          </p:nvSpPr>
          <p:spPr bwMode="auto">
            <a:xfrm>
              <a:off x="64" y="0"/>
              <a:ext cx="157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06000"/>
                </a:lnSpc>
                <a:tabLst>
                  <a:tab pos="383963" algn="l"/>
                </a:tabLst>
              </a:pPr>
              <a:r>
                <a:rPr lang="en-US" sz="1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Two independent cells.</a:t>
              </a:r>
            </a:p>
          </p:txBody>
        </p:sp>
        <p:sp>
          <p:nvSpPr>
            <p:cNvPr id="79935" name="Oval 63"/>
            <p:cNvSpPr>
              <a:spLocks/>
            </p:cNvSpPr>
            <p:nvPr/>
          </p:nvSpPr>
          <p:spPr bwMode="auto">
            <a:xfrm rot="10800000" flipH="1">
              <a:off x="0" y="56"/>
              <a:ext cx="64" cy="6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D381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936" name="Group 64"/>
          <p:cNvGrpSpPr>
            <a:grpSpLocks/>
          </p:cNvGrpSpPr>
          <p:nvPr/>
        </p:nvGrpSpPr>
        <p:grpSpPr bwMode="auto">
          <a:xfrm>
            <a:off x="2884289" y="6090047"/>
            <a:ext cx="2152055" cy="375047"/>
            <a:chOff x="0" y="0"/>
            <a:chExt cx="1928" cy="336"/>
          </a:xfrm>
        </p:grpSpPr>
        <p:grpSp>
          <p:nvGrpSpPr>
            <p:cNvPr id="79937" name="Group 65"/>
            <p:cNvGrpSpPr>
              <a:grpSpLocks/>
            </p:cNvGrpSpPr>
            <p:nvPr/>
          </p:nvGrpSpPr>
          <p:grpSpPr bwMode="auto">
            <a:xfrm>
              <a:off x="0" y="0"/>
              <a:ext cx="1640" cy="192"/>
              <a:chOff x="0" y="0"/>
              <a:chExt cx="1640" cy="192"/>
            </a:xfrm>
          </p:grpSpPr>
          <p:sp>
            <p:nvSpPr>
              <p:cNvPr id="79938" name="Rectangle 66"/>
              <p:cNvSpPr>
                <a:spLocks/>
              </p:cNvSpPr>
              <p:nvPr/>
            </p:nvSpPr>
            <p:spPr bwMode="auto">
              <a:xfrm>
                <a:off x="64" y="0"/>
                <a:ext cx="1576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06000"/>
                  </a:lnSpc>
                  <a:tabLst>
                    <a:tab pos="383963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Nuclei reform.</a:t>
                </a:r>
              </a:p>
            </p:txBody>
          </p:sp>
          <p:sp>
            <p:nvSpPr>
              <p:cNvPr id="79939" name="Oval 67"/>
              <p:cNvSpPr>
                <a:spLocks/>
              </p:cNvSpPr>
              <p:nvPr/>
            </p:nvSpPr>
            <p:spPr bwMode="auto">
              <a:xfrm rot="10800000" flipH="1">
                <a:off x="0" y="56"/>
                <a:ext cx="64" cy="6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D381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9940" name="Group 68"/>
            <p:cNvGrpSpPr>
              <a:grpSpLocks/>
            </p:cNvGrpSpPr>
            <p:nvPr/>
          </p:nvGrpSpPr>
          <p:grpSpPr bwMode="auto">
            <a:xfrm>
              <a:off x="0" y="144"/>
              <a:ext cx="1928" cy="192"/>
              <a:chOff x="0" y="0"/>
              <a:chExt cx="1928" cy="192"/>
            </a:xfrm>
          </p:grpSpPr>
          <p:sp>
            <p:nvSpPr>
              <p:cNvPr id="79941" name="Oval 69"/>
              <p:cNvSpPr>
                <a:spLocks/>
              </p:cNvSpPr>
              <p:nvPr/>
            </p:nvSpPr>
            <p:spPr bwMode="auto">
              <a:xfrm rot="10800000" flipH="1">
                <a:off x="0" y="56"/>
                <a:ext cx="64" cy="6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D381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942" name="Rectangle 70"/>
              <p:cNvSpPr>
                <a:spLocks/>
              </p:cNvSpPr>
              <p:nvPr/>
            </p:nvSpPr>
            <p:spPr bwMode="auto">
              <a:xfrm>
                <a:off x="72" y="0"/>
                <a:ext cx="1856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06000"/>
                  </a:lnSpc>
                  <a:tabLst>
                    <a:tab pos="366104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Cell plate forms (plants)</a:t>
                </a:r>
              </a:p>
            </p:txBody>
          </p:sp>
        </p:grpSp>
      </p:grpSp>
      <p:sp>
        <p:nvSpPr>
          <p:cNvPr id="79943" name="Line 71"/>
          <p:cNvSpPr>
            <a:spLocks noChangeShapeType="1"/>
          </p:cNvSpPr>
          <p:nvPr/>
        </p:nvSpPr>
        <p:spPr bwMode="auto">
          <a:xfrm>
            <a:off x="1303734" y="3156645"/>
            <a:ext cx="0" cy="1455539"/>
          </a:xfrm>
          <a:prstGeom prst="line">
            <a:avLst/>
          </a:prstGeom>
          <a:noFill/>
          <a:ln w="88900">
            <a:solidFill>
              <a:srgbClr val="FD1D00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25400" dist="12699" dir="54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79944" name="Group 72"/>
          <p:cNvGrpSpPr>
            <a:grpSpLocks/>
          </p:cNvGrpSpPr>
          <p:nvPr/>
        </p:nvGrpSpPr>
        <p:grpSpPr bwMode="auto">
          <a:xfrm>
            <a:off x="2741414" y="4705946"/>
            <a:ext cx="2182193" cy="1253505"/>
            <a:chOff x="0" y="0"/>
            <a:chExt cx="1955" cy="1123"/>
          </a:xfrm>
        </p:grpSpPr>
        <p:grpSp>
          <p:nvGrpSpPr>
            <p:cNvPr id="79945" name="Group 73"/>
            <p:cNvGrpSpPr>
              <a:grpSpLocks/>
            </p:cNvGrpSpPr>
            <p:nvPr/>
          </p:nvGrpSpPr>
          <p:grpSpPr bwMode="auto">
            <a:xfrm>
              <a:off x="0" y="0"/>
              <a:ext cx="1396" cy="1123"/>
              <a:chOff x="0" y="0"/>
              <a:chExt cx="1396" cy="1123"/>
            </a:xfrm>
          </p:grpSpPr>
          <p:sp>
            <p:nvSpPr>
              <p:cNvPr id="79946" name="Rectangle 74"/>
              <p:cNvSpPr>
                <a:spLocks/>
              </p:cNvSpPr>
              <p:nvPr/>
            </p:nvSpPr>
            <p:spPr bwMode="auto">
              <a:xfrm>
                <a:off x="392" y="0"/>
                <a:ext cx="728" cy="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lnSpc>
                    <a:spcPct val="117000"/>
                  </a:lnSpc>
                  <a:tabLst>
                    <a:tab pos="366104" algn="l"/>
                  </a:tabLst>
                </a:pPr>
                <a: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Telophase</a:t>
                </a:r>
              </a:p>
            </p:txBody>
          </p:sp>
          <p:grpSp>
            <p:nvGrpSpPr>
              <p:cNvPr id="79947" name="Group 75"/>
              <p:cNvGrpSpPr>
                <a:grpSpLocks/>
              </p:cNvGrpSpPr>
              <p:nvPr/>
            </p:nvGrpSpPr>
            <p:grpSpPr bwMode="auto">
              <a:xfrm>
                <a:off x="0" y="185"/>
                <a:ext cx="1396" cy="938"/>
                <a:chOff x="0" y="0"/>
                <a:chExt cx="1396" cy="937"/>
              </a:xfrm>
            </p:grpSpPr>
            <p:sp>
              <p:nvSpPr>
                <p:cNvPr id="79948" name="AutoShape 76"/>
                <p:cNvSpPr>
                  <a:spLocks/>
                </p:cNvSpPr>
                <p:nvPr/>
              </p:nvSpPr>
              <p:spPr bwMode="auto">
                <a:xfrm>
                  <a:off x="109" y="52"/>
                  <a:ext cx="1258" cy="885"/>
                </a:xfrm>
                <a:prstGeom prst="roundRect">
                  <a:avLst>
                    <a:gd name="adj" fmla="val 13546"/>
                  </a:avLst>
                </a:prstGeom>
                <a:solidFill>
                  <a:srgbClr val="3F0F81">
                    <a:alpha val="29803"/>
                  </a:srgbClr>
                </a:solidFill>
                <a:ln w="76200">
                  <a:solidFill>
                    <a:srgbClr val="6D381D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pic>
              <p:nvPicPr>
                <p:cNvPr id="79949" name="Picture 77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96" cy="91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FFFF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25400" dist="12699" dir="54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79950" name="Line 78"/>
                <p:cNvSpPr>
                  <a:spLocks noChangeShapeType="1"/>
                </p:cNvSpPr>
                <p:nvPr/>
              </p:nvSpPr>
              <p:spPr bwMode="auto">
                <a:xfrm>
                  <a:off x="739" y="69"/>
                  <a:ext cx="0" cy="863"/>
                </a:xfrm>
                <a:prstGeom prst="line">
                  <a:avLst/>
                </a:prstGeom>
                <a:noFill/>
                <a:ln w="76200">
                  <a:solidFill>
                    <a:srgbClr val="FD1C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25400" dist="12699" dir="5400000" algn="ctr" rotWithShape="0">
                          <a:schemeClr val="bg2">
                            <a:alpha val="2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79951" name="Line 79"/>
            <p:cNvSpPr>
              <a:spLocks noChangeShapeType="1"/>
            </p:cNvSpPr>
            <p:nvPr/>
          </p:nvSpPr>
          <p:spPr bwMode="auto">
            <a:xfrm>
              <a:off x="1416" y="656"/>
              <a:ext cx="539" cy="0"/>
            </a:xfrm>
            <a:prstGeom prst="line">
              <a:avLst/>
            </a:prstGeom>
            <a:noFill/>
            <a:ln w="889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952" name="Group 80"/>
          <p:cNvGrpSpPr>
            <a:grpSpLocks/>
          </p:cNvGrpSpPr>
          <p:nvPr/>
        </p:nvGrpSpPr>
        <p:grpSpPr bwMode="auto">
          <a:xfrm>
            <a:off x="5029647" y="4705946"/>
            <a:ext cx="2109639" cy="1262435"/>
            <a:chOff x="0" y="0"/>
            <a:chExt cx="1890" cy="1131"/>
          </a:xfrm>
        </p:grpSpPr>
        <p:grpSp>
          <p:nvGrpSpPr>
            <p:cNvPr id="79953" name="Group 81"/>
            <p:cNvGrpSpPr>
              <a:grpSpLocks/>
            </p:cNvGrpSpPr>
            <p:nvPr/>
          </p:nvGrpSpPr>
          <p:grpSpPr bwMode="auto">
            <a:xfrm>
              <a:off x="0" y="0"/>
              <a:ext cx="1349" cy="1131"/>
              <a:chOff x="0" y="0"/>
              <a:chExt cx="1349" cy="1131"/>
            </a:xfrm>
          </p:grpSpPr>
          <p:sp>
            <p:nvSpPr>
              <p:cNvPr id="79954" name="Rectangle 82"/>
              <p:cNvSpPr>
                <a:spLocks/>
              </p:cNvSpPr>
              <p:nvPr/>
            </p:nvSpPr>
            <p:spPr bwMode="auto">
              <a:xfrm>
                <a:off x="101" y="0"/>
                <a:ext cx="1057" cy="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lnSpc>
                    <a:spcPct val="117000"/>
                  </a:lnSpc>
                  <a:tabLst>
                    <a:tab pos="366104" algn="l"/>
                  </a:tabLst>
                </a:pPr>
                <a: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Late Anaphase</a:t>
                </a:r>
              </a:p>
            </p:txBody>
          </p:sp>
          <p:grpSp>
            <p:nvGrpSpPr>
              <p:cNvPr id="79955" name="Group 83"/>
              <p:cNvGrpSpPr>
                <a:grpSpLocks/>
              </p:cNvGrpSpPr>
              <p:nvPr/>
            </p:nvGrpSpPr>
            <p:grpSpPr bwMode="auto">
              <a:xfrm>
                <a:off x="0" y="229"/>
                <a:ext cx="1349" cy="902"/>
                <a:chOff x="0" y="0"/>
                <a:chExt cx="1349" cy="901"/>
              </a:xfrm>
            </p:grpSpPr>
            <p:sp>
              <p:nvSpPr>
                <p:cNvPr id="79956" name="AutoShape 84"/>
                <p:cNvSpPr>
                  <a:spLocks/>
                </p:cNvSpPr>
                <p:nvPr/>
              </p:nvSpPr>
              <p:spPr bwMode="auto">
                <a:xfrm>
                  <a:off x="41" y="15"/>
                  <a:ext cx="1258" cy="886"/>
                </a:xfrm>
                <a:prstGeom prst="roundRect">
                  <a:avLst>
                    <a:gd name="adj" fmla="val 13546"/>
                  </a:avLst>
                </a:prstGeom>
                <a:solidFill>
                  <a:srgbClr val="3F0F81">
                    <a:alpha val="29803"/>
                  </a:srgbClr>
                </a:solidFill>
                <a:ln w="76200">
                  <a:solidFill>
                    <a:srgbClr val="6D381D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pic>
              <p:nvPicPr>
                <p:cNvPr id="79957" name="Picture 85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49" cy="8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FFFF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25400" dist="12699" dir="54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79958" name="Line 86"/>
            <p:cNvSpPr>
              <a:spLocks noChangeShapeType="1"/>
            </p:cNvSpPr>
            <p:nvPr/>
          </p:nvSpPr>
          <p:spPr bwMode="auto">
            <a:xfrm>
              <a:off x="1325" y="656"/>
              <a:ext cx="565" cy="0"/>
            </a:xfrm>
            <a:prstGeom prst="line">
              <a:avLst/>
            </a:prstGeom>
            <a:noFill/>
            <a:ln w="889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959" name="Group 87"/>
          <p:cNvGrpSpPr>
            <a:grpSpLocks/>
          </p:cNvGrpSpPr>
          <p:nvPr/>
        </p:nvGrpSpPr>
        <p:grpSpPr bwMode="auto">
          <a:xfrm>
            <a:off x="1937742" y="1250156"/>
            <a:ext cx="875109" cy="589359"/>
            <a:chOff x="0" y="0"/>
            <a:chExt cx="784" cy="528"/>
          </a:xfrm>
        </p:grpSpPr>
        <p:sp>
          <p:nvSpPr>
            <p:cNvPr id="79960" name="Rectangle 88"/>
            <p:cNvSpPr>
              <a:spLocks/>
            </p:cNvSpPr>
            <p:nvPr/>
          </p:nvSpPr>
          <p:spPr bwMode="auto">
            <a:xfrm>
              <a:off x="0" y="0"/>
              <a:ext cx="784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 i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Cell enters mitosis</a:t>
              </a:r>
            </a:p>
          </p:txBody>
        </p:sp>
        <p:sp>
          <p:nvSpPr>
            <p:cNvPr id="79961" name="Line 89"/>
            <p:cNvSpPr>
              <a:spLocks noChangeShapeType="1"/>
            </p:cNvSpPr>
            <p:nvPr/>
          </p:nvSpPr>
          <p:spPr bwMode="auto">
            <a:xfrm flipH="1">
              <a:off x="0" y="528"/>
              <a:ext cx="769" cy="0"/>
            </a:xfrm>
            <a:prstGeom prst="line">
              <a:avLst/>
            </a:prstGeom>
            <a:noFill/>
            <a:ln w="889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962" name="Group 90"/>
          <p:cNvGrpSpPr>
            <a:grpSpLocks/>
          </p:cNvGrpSpPr>
          <p:nvPr/>
        </p:nvGrpSpPr>
        <p:grpSpPr bwMode="auto">
          <a:xfrm>
            <a:off x="7281045" y="4236021"/>
            <a:ext cx="1475631" cy="1720081"/>
            <a:chOff x="0" y="0"/>
            <a:chExt cx="1322" cy="1540"/>
          </a:xfrm>
        </p:grpSpPr>
        <p:grpSp>
          <p:nvGrpSpPr>
            <p:cNvPr id="79963" name="Group 91"/>
            <p:cNvGrpSpPr>
              <a:grpSpLocks/>
            </p:cNvGrpSpPr>
            <p:nvPr/>
          </p:nvGrpSpPr>
          <p:grpSpPr bwMode="auto">
            <a:xfrm>
              <a:off x="0" y="420"/>
              <a:ext cx="1322" cy="1120"/>
              <a:chOff x="0" y="0"/>
              <a:chExt cx="1322" cy="1120"/>
            </a:xfrm>
          </p:grpSpPr>
          <p:sp>
            <p:nvSpPr>
              <p:cNvPr id="79964" name="Rectangle 92"/>
              <p:cNvSpPr>
                <a:spLocks/>
              </p:cNvSpPr>
              <p:nvPr/>
            </p:nvSpPr>
            <p:spPr bwMode="auto">
              <a:xfrm>
                <a:off x="244" y="0"/>
                <a:ext cx="714" cy="2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lnSpc>
                    <a:spcPct val="117000"/>
                  </a:lnSpc>
                  <a:tabLst>
                    <a:tab pos="366104" algn="l"/>
                  </a:tabLst>
                </a:pPr>
                <a: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Anaphase</a:t>
                </a:r>
              </a:p>
            </p:txBody>
          </p:sp>
          <p:grpSp>
            <p:nvGrpSpPr>
              <p:cNvPr id="79965" name="Group 93"/>
              <p:cNvGrpSpPr>
                <a:grpSpLocks/>
              </p:cNvGrpSpPr>
              <p:nvPr/>
            </p:nvGrpSpPr>
            <p:grpSpPr bwMode="auto">
              <a:xfrm>
                <a:off x="0" y="182"/>
                <a:ext cx="1322" cy="938"/>
                <a:chOff x="0" y="0"/>
                <a:chExt cx="1322" cy="937"/>
              </a:xfrm>
            </p:grpSpPr>
            <p:sp>
              <p:nvSpPr>
                <p:cNvPr id="79966" name="AutoShape 94"/>
                <p:cNvSpPr>
                  <a:spLocks/>
                </p:cNvSpPr>
                <p:nvPr/>
              </p:nvSpPr>
              <p:spPr bwMode="auto">
                <a:xfrm>
                  <a:off x="41" y="52"/>
                  <a:ext cx="1258" cy="885"/>
                </a:xfrm>
                <a:prstGeom prst="roundRect">
                  <a:avLst>
                    <a:gd name="adj" fmla="val 13546"/>
                  </a:avLst>
                </a:prstGeom>
                <a:solidFill>
                  <a:srgbClr val="3F0F81">
                    <a:alpha val="29803"/>
                  </a:srgbClr>
                </a:solidFill>
                <a:ln w="76200">
                  <a:solidFill>
                    <a:srgbClr val="6D381D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pic>
              <p:nvPicPr>
                <p:cNvPr id="79967" name="Picture 95"/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22" cy="88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FFFF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25400" dist="12699" dir="54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79968" name="Line 96"/>
            <p:cNvSpPr>
              <a:spLocks noChangeShapeType="1"/>
            </p:cNvSpPr>
            <p:nvPr/>
          </p:nvSpPr>
          <p:spPr bwMode="auto">
            <a:xfrm rot="10800000" flipH="1">
              <a:off x="684" y="0"/>
              <a:ext cx="0" cy="388"/>
            </a:xfrm>
            <a:prstGeom prst="line">
              <a:avLst/>
            </a:prstGeom>
            <a:noFill/>
            <a:ln w="889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969" name="Group 97"/>
          <p:cNvGrpSpPr>
            <a:grpSpLocks/>
          </p:cNvGrpSpPr>
          <p:nvPr/>
        </p:nvGrpSpPr>
        <p:grpSpPr bwMode="auto">
          <a:xfrm>
            <a:off x="2803922" y="2491383"/>
            <a:ext cx="2169914" cy="526852"/>
            <a:chOff x="0" y="0"/>
            <a:chExt cx="1944" cy="472"/>
          </a:xfrm>
        </p:grpSpPr>
        <p:grpSp>
          <p:nvGrpSpPr>
            <p:cNvPr id="79970" name="Group 98"/>
            <p:cNvGrpSpPr>
              <a:grpSpLocks/>
            </p:cNvGrpSpPr>
            <p:nvPr/>
          </p:nvGrpSpPr>
          <p:grpSpPr bwMode="auto">
            <a:xfrm>
              <a:off x="0" y="0"/>
              <a:ext cx="1944" cy="192"/>
              <a:chOff x="0" y="0"/>
              <a:chExt cx="1944" cy="192"/>
            </a:xfrm>
          </p:grpSpPr>
          <p:sp>
            <p:nvSpPr>
              <p:cNvPr id="79971" name="Rectangle 99"/>
              <p:cNvSpPr>
                <a:spLocks/>
              </p:cNvSpPr>
              <p:nvPr/>
            </p:nvSpPr>
            <p:spPr bwMode="auto">
              <a:xfrm>
                <a:off x="88" y="0"/>
                <a:ext cx="1856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06000"/>
                  </a:lnSpc>
                  <a:tabLst>
                    <a:tab pos="366104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DNA continues condensing.</a:t>
                </a:r>
              </a:p>
            </p:txBody>
          </p:sp>
          <p:sp>
            <p:nvSpPr>
              <p:cNvPr id="79972" name="Oval 100"/>
              <p:cNvSpPr>
                <a:spLocks/>
              </p:cNvSpPr>
              <p:nvPr/>
            </p:nvSpPr>
            <p:spPr bwMode="auto">
              <a:xfrm rot="10800000" flipH="1">
                <a:off x="0" y="56"/>
                <a:ext cx="64" cy="6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D381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9973" name="Group 101"/>
            <p:cNvGrpSpPr>
              <a:grpSpLocks/>
            </p:cNvGrpSpPr>
            <p:nvPr/>
          </p:nvGrpSpPr>
          <p:grpSpPr bwMode="auto">
            <a:xfrm>
              <a:off x="0" y="136"/>
              <a:ext cx="1944" cy="192"/>
              <a:chOff x="0" y="0"/>
              <a:chExt cx="1944" cy="192"/>
            </a:xfrm>
          </p:grpSpPr>
          <p:sp>
            <p:nvSpPr>
              <p:cNvPr id="79974" name="Oval 102"/>
              <p:cNvSpPr>
                <a:spLocks/>
              </p:cNvSpPr>
              <p:nvPr/>
            </p:nvSpPr>
            <p:spPr bwMode="auto">
              <a:xfrm rot="10800000" flipH="1">
                <a:off x="0" y="56"/>
                <a:ext cx="64" cy="6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D381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975" name="Rectangle 103"/>
              <p:cNvSpPr>
                <a:spLocks/>
              </p:cNvSpPr>
              <p:nvPr/>
            </p:nvSpPr>
            <p:spPr bwMode="auto">
              <a:xfrm>
                <a:off x="88" y="0"/>
                <a:ext cx="1856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06000"/>
                  </a:lnSpc>
                  <a:tabLst>
                    <a:tab pos="366104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Nuclear membrane disintegrates.</a:t>
                </a:r>
              </a:p>
            </p:txBody>
          </p:sp>
        </p:grpSp>
        <p:grpSp>
          <p:nvGrpSpPr>
            <p:cNvPr id="79976" name="Group 104"/>
            <p:cNvGrpSpPr>
              <a:grpSpLocks/>
            </p:cNvGrpSpPr>
            <p:nvPr/>
          </p:nvGrpSpPr>
          <p:grpSpPr bwMode="auto">
            <a:xfrm>
              <a:off x="0" y="280"/>
              <a:ext cx="1944" cy="192"/>
              <a:chOff x="0" y="0"/>
              <a:chExt cx="1944" cy="192"/>
            </a:xfrm>
          </p:grpSpPr>
          <p:sp>
            <p:nvSpPr>
              <p:cNvPr id="79977" name="Oval 105"/>
              <p:cNvSpPr>
                <a:spLocks/>
              </p:cNvSpPr>
              <p:nvPr/>
            </p:nvSpPr>
            <p:spPr bwMode="auto">
              <a:xfrm rot="10800000" flipH="1">
                <a:off x="0" y="56"/>
                <a:ext cx="64" cy="6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D381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978" name="Rectangle 106"/>
              <p:cNvSpPr>
                <a:spLocks/>
              </p:cNvSpPr>
              <p:nvPr/>
            </p:nvSpPr>
            <p:spPr bwMode="auto">
              <a:xfrm>
                <a:off x="88" y="0"/>
                <a:ext cx="1856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06000"/>
                  </a:lnSpc>
                  <a:tabLst>
                    <a:tab pos="366104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Nucleolus disintegrates.</a:t>
                </a:r>
              </a:p>
            </p:txBody>
          </p:sp>
        </p:grpSp>
      </p:grpSp>
      <p:grpSp>
        <p:nvGrpSpPr>
          <p:cNvPr id="79979" name="Group 107"/>
          <p:cNvGrpSpPr>
            <a:grpSpLocks/>
          </p:cNvGrpSpPr>
          <p:nvPr/>
        </p:nvGrpSpPr>
        <p:grpSpPr bwMode="auto">
          <a:xfrm>
            <a:off x="482203" y="2518172"/>
            <a:ext cx="1651992" cy="464344"/>
            <a:chOff x="0" y="0"/>
            <a:chExt cx="1480" cy="416"/>
          </a:xfrm>
        </p:grpSpPr>
        <p:grpSp>
          <p:nvGrpSpPr>
            <p:cNvPr id="79980" name="Group 108"/>
            <p:cNvGrpSpPr>
              <a:grpSpLocks/>
            </p:cNvGrpSpPr>
            <p:nvPr/>
          </p:nvGrpSpPr>
          <p:grpSpPr bwMode="auto">
            <a:xfrm>
              <a:off x="0" y="0"/>
              <a:ext cx="1480" cy="128"/>
              <a:chOff x="0" y="0"/>
              <a:chExt cx="1480" cy="128"/>
            </a:xfrm>
          </p:grpSpPr>
          <p:sp>
            <p:nvSpPr>
              <p:cNvPr id="79981" name="Rectangle 109"/>
              <p:cNvSpPr>
                <a:spLocks/>
              </p:cNvSpPr>
              <p:nvPr/>
            </p:nvSpPr>
            <p:spPr bwMode="auto">
              <a:xfrm>
                <a:off x="104" y="0"/>
                <a:ext cx="1376" cy="1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15626">
                  <a:lnSpc>
                    <a:spcPct val="106000"/>
                  </a:lnSpc>
                  <a:tabLst>
                    <a:tab pos="152916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DNA replicated.</a:t>
                </a:r>
              </a:p>
            </p:txBody>
          </p:sp>
          <p:sp>
            <p:nvSpPr>
              <p:cNvPr id="79982" name="Oval 110"/>
              <p:cNvSpPr>
                <a:spLocks/>
              </p:cNvSpPr>
              <p:nvPr/>
            </p:nvSpPr>
            <p:spPr bwMode="auto">
              <a:xfrm rot="10800000" flipH="1">
                <a:off x="0" y="24"/>
                <a:ext cx="64" cy="6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D381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9983" name="Group 111"/>
            <p:cNvGrpSpPr>
              <a:grpSpLocks/>
            </p:cNvGrpSpPr>
            <p:nvPr/>
          </p:nvGrpSpPr>
          <p:grpSpPr bwMode="auto">
            <a:xfrm>
              <a:off x="0" y="136"/>
              <a:ext cx="1480" cy="128"/>
              <a:chOff x="0" y="0"/>
              <a:chExt cx="1480" cy="128"/>
            </a:xfrm>
          </p:grpSpPr>
          <p:sp>
            <p:nvSpPr>
              <p:cNvPr id="79984" name="Oval 112"/>
              <p:cNvSpPr>
                <a:spLocks/>
              </p:cNvSpPr>
              <p:nvPr/>
            </p:nvSpPr>
            <p:spPr bwMode="auto">
              <a:xfrm rot="10800000" flipH="1">
                <a:off x="0" y="24"/>
                <a:ext cx="64" cy="6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D381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985" name="Rectangle 113"/>
              <p:cNvSpPr>
                <a:spLocks/>
              </p:cNvSpPr>
              <p:nvPr/>
            </p:nvSpPr>
            <p:spPr bwMode="auto">
              <a:xfrm>
                <a:off x="104" y="0"/>
                <a:ext cx="1376" cy="1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15626">
                  <a:lnSpc>
                    <a:spcPct val="106000"/>
                  </a:lnSpc>
                  <a:tabLst>
                    <a:tab pos="152916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Centrosome replicated.</a:t>
                </a:r>
              </a:p>
            </p:txBody>
          </p:sp>
        </p:grpSp>
        <p:grpSp>
          <p:nvGrpSpPr>
            <p:cNvPr id="79986" name="Group 114"/>
            <p:cNvGrpSpPr>
              <a:grpSpLocks/>
            </p:cNvGrpSpPr>
            <p:nvPr/>
          </p:nvGrpSpPr>
          <p:grpSpPr bwMode="auto">
            <a:xfrm>
              <a:off x="0" y="288"/>
              <a:ext cx="1480" cy="128"/>
              <a:chOff x="0" y="0"/>
              <a:chExt cx="1480" cy="128"/>
            </a:xfrm>
          </p:grpSpPr>
          <p:sp>
            <p:nvSpPr>
              <p:cNvPr id="79987" name="Oval 115"/>
              <p:cNvSpPr>
                <a:spLocks/>
              </p:cNvSpPr>
              <p:nvPr/>
            </p:nvSpPr>
            <p:spPr bwMode="auto">
              <a:xfrm rot="10800000" flipH="1">
                <a:off x="0" y="24"/>
                <a:ext cx="64" cy="6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D381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988" name="Rectangle 116"/>
              <p:cNvSpPr>
                <a:spLocks/>
              </p:cNvSpPr>
              <p:nvPr/>
            </p:nvSpPr>
            <p:spPr bwMode="auto">
              <a:xfrm>
                <a:off x="104" y="0"/>
                <a:ext cx="1376" cy="1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15626">
                  <a:lnSpc>
                    <a:spcPct val="106000"/>
                  </a:lnSpc>
                  <a:tabLst>
                    <a:tab pos="152916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Nucleus still well defined.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5713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9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7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9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>
            <a:spLocks noChangeArrowheads="1"/>
          </p:cNvSpPr>
          <p:nvPr>
            <p:ph type="title"/>
          </p:nvPr>
        </p:nvSpPr>
        <p:spPr>
          <a:xfrm>
            <a:off x="-8929" y="-8930"/>
            <a:ext cx="9188648" cy="812602"/>
          </a:xfrm>
          <a:ln/>
        </p:spPr>
        <p:txBody>
          <a:bodyPr lIns="0" tIns="0" rIns="0" bIns="0" anchor="b"/>
          <a:lstStyle/>
          <a:p>
            <a:pPr>
              <a:lnSpc>
                <a:spcPct val="69000"/>
              </a:lnSpc>
              <a:tabLst>
                <a:tab pos="669703" algn="l"/>
              </a:tabLst>
            </a:pPr>
            <a:r>
              <a:rPr lang="en-US"/>
              <a:t>Mitosis in the Root Tip</a:t>
            </a:r>
          </a:p>
        </p:txBody>
      </p:sp>
      <p:sp>
        <p:nvSpPr>
          <p:cNvPr id="80898" name="Rectangle 2"/>
          <p:cNvSpPr>
            <a:spLocks noChangeArrowheads="1"/>
          </p:cNvSpPr>
          <p:nvPr>
            <p:ph type="body" idx="1"/>
          </p:nvPr>
        </p:nvSpPr>
        <p:spPr>
          <a:xfrm>
            <a:off x="535781" y="1982391"/>
            <a:ext cx="3214688" cy="3964781"/>
          </a:xfrm>
          <a:ln/>
        </p:spPr>
        <p:txBody>
          <a:bodyPr/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 sz="1800"/>
              <a:t>Mitosis in plant cells occurs only in regions of </a:t>
            </a:r>
            <a:r>
              <a:rPr lang="en-US" sz="1800" b="1">
                <a:solidFill>
                  <a:srgbClr val="001BFF"/>
                </a:solidFill>
              </a:rPr>
              <a:t>meristematic</a:t>
            </a:r>
            <a:r>
              <a:rPr lang="en-US" sz="1800"/>
              <a:t> </a:t>
            </a:r>
            <a:r>
              <a:rPr lang="en-US" sz="1800" b="1">
                <a:solidFill>
                  <a:srgbClr val="001BFF"/>
                </a:solidFill>
              </a:rPr>
              <a:t>tissue</a:t>
            </a:r>
            <a:r>
              <a:rPr lang="en-US" sz="1800"/>
              <a:t>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 sz="1800"/>
              <a:t>The meristematic tissue is located at the </a:t>
            </a:r>
            <a:r>
              <a:rPr lang="en-US" sz="1800" b="1">
                <a:solidFill>
                  <a:srgbClr val="001BFF"/>
                </a:solidFill>
              </a:rPr>
              <a:t>tip</a:t>
            </a:r>
            <a:r>
              <a:rPr lang="en-US" sz="1800"/>
              <a:t> of every </a:t>
            </a:r>
            <a:r>
              <a:rPr lang="en-US" sz="1800" b="1">
                <a:solidFill>
                  <a:srgbClr val="001BFF"/>
                </a:solidFill>
              </a:rPr>
              <a:t>stem</a:t>
            </a:r>
            <a:r>
              <a:rPr lang="en-US" sz="1800"/>
              <a:t> and every </a:t>
            </a:r>
            <a:r>
              <a:rPr lang="en-US" sz="1800" b="1">
                <a:solidFill>
                  <a:srgbClr val="001BFF"/>
                </a:solidFill>
              </a:rPr>
              <a:t>root</a:t>
            </a:r>
            <a:r>
              <a:rPr lang="en-US" sz="1800"/>
              <a:t>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 sz="1800"/>
              <a:t>In contrast, mitosis can occur throughout the body of a growing animal.</a:t>
            </a:r>
          </a:p>
        </p:txBody>
      </p:sp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553" y="821531"/>
            <a:ext cx="3709169" cy="5956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80900" name="Line 4"/>
          <p:cNvSpPr>
            <a:spLocks noChangeShapeType="1"/>
          </p:cNvSpPr>
          <p:nvPr/>
        </p:nvSpPr>
        <p:spPr bwMode="auto">
          <a:xfrm rot="10800000" flipH="1">
            <a:off x="8243218" y="2462362"/>
            <a:ext cx="0" cy="2374181"/>
          </a:xfrm>
          <a:prstGeom prst="line">
            <a:avLst/>
          </a:prstGeom>
          <a:noFill/>
          <a:ln w="114300">
            <a:solidFill>
              <a:srgbClr val="000D81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80901" name="Line 5"/>
          <p:cNvSpPr>
            <a:spLocks noChangeShapeType="1"/>
          </p:cNvSpPr>
          <p:nvPr/>
        </p:nvSpPr>
        <p:spPr bwMode="auto">
          <a:xfrm>
            <a:off x="6498580" y="6301011"/>
            <a:ext cx="1057052" cy="0"/>
          </a:xfrm>
          <a:prstGeom prst="line">
            <a:avLst/>
          </a:prstGeom>
          <a:noFill/>
          <a:ln w="25400">
            <a:solidFill>
              <a:srgbClr val="FD1C00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80902" name="Group 6"/>
          <p:cNvGrpSpPr>
            <a:grpSpLocks/>
          </p:cNvGrpSpPr>
          <p:nvPr/>
        </p:nvGrpSpPr>
        <p:grpSpPr bwMode="auto">
          <a:xfrm>
            <a:off x="3714750" y="955477"/>
            <a:ext cx="1223367" cy="1945556"/>
            <a:chOff x="0" y="0"/>
            <a:chExt cx="1096" cy="1743"/>
          </a:xfrm>
        </p:grpSpPr>
        <p:sp>
          <p:nvSpPr>
            <p:cNvPr id="80903" name="AutoShape 7"/>
            <p:cNvSpPr>
              <a:spLocks/>
            </p:cNvSpPr>
            <p:nvPr/>
          </p:nvSpPr>
          <p:spPr bwMode="auto">
            <a:xfrm>
              <a:off x="551" y="1119"/>
              <a:ext cx="448" cy="62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400"/>
                  </a:lnTo>
                </a:path>
              </a:pathLst>
            </a:custGeom>
            <a:noFill/>
            <a:ln w="76200">
              <a:solidFill>
                <a:srgbClr val="FD1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04" name="AutoShape 8"/>
            <p:cNvSpPr>
              <a:spLocks/>
            </p:cNvSpPr>
            <p:nvPr/>
          </p:nvSpPr>
          <p:spPr bwMode="auto">
            <a:xfrm rot="10800000" flipH="1">
              <a:off x="548" y="0"/>
              <a:ext cx="516" cy="52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400"/>
                  </a:lnTo>
                </a:path>
              </a:pathLst>
            </a:custGeom>
            <a:noFill/>
            <a:ln w="76200">
              <a:solidFill>
                <a:srgbClr val="FD1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05" name="Rectangle 9"/>
            <p:cNvSpPr>
              <a:spLocks/>
            </p:cNvSpPr>
            <p:nvPr/>
          </p:nvSpPr>
          <p:spPr bwMode="auto">
            <a:xfrm>
              <a:off x="0" y="663"/>
              <a:ext cx="1096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Zone of specialization</a:t>
              </a:r>
            </a:p>
          </p:txBody>
        </p:sp>
      </p:grpSp>
      <p:grpSp>
        <p:nvGrpSpPr>
          <p:cNvPr id="80906" name="Group 10"/>
          <p:cNvGrpSpPr>
            <a:grpSpLocks/>
          </p:cNvGrpSpPr>
          <p:nvPr/>
        </p:nvGrpSpPr>
        <p:grpSpPr bwMode="auto">
          <a:xfrm>
            <a:off x="3714750" y="3052837"/>
            <a:ext cx="1223367" cy="1597298"/>
            <a:chOff x="0" y="0"/>
            <a:chExt cx="1096" cy="1431"/>
          </a:xfrm>
        </p:grpSpPr>
        <p:sp>
          <p:nvSpPr>
            <p:cNvPr id="80907" name="AutoShape 11"/>
            <p:cNvSpPr>
              <a:spLocks/>
            </p:cNvSpPr>
            <p:nvPr/>
          </p:nvSpPr>
          <p:spPr bwMode="auto">
            <a:xfrm>
              <a:off x="551" y="944"/>
              <a:ext cx="389" cy="48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400"/>
                  </a:lnTo>
                </a:path>
              </a:pathLst>
            </a:custGeom>
            <a:noFill/>
            <a:ln w="76200">
              <a:solidFill>
                <a:srgbClr val="FD1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08" name="AutoShape 12"/>
            <p:cNvSpPr>
              <a:spLocks/>
            </p:cNvSpPr>
            <p:nvPr/>
          </p:nvSpPr>
          <p:spPr bwMode="auto">
            <a:xfrm rot="10800000" flipH="1">
              <a:off x="548" y="0"/>
              <a:ext cx="438" cy="45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400"/>
                  </a:lnTo>
                </a:path>
              </a:pathLst>
            </a:custGeom>
            <a:noFill/>
            <a:ln w="76200">
              <a:solidFill>
                <a:srgbClr val="FD1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09" name="Rectangle 13"/>
            <p:cNvSpPr>
              <a:spLocks/>
            </p:cNvSpPr>
            <p:nvPr/>
          </p:nvSpPr>
          <p:spPr bwMode="auto">
            <a:xfrm>
              <a:off x="0" y="504"/>
              <a:ext cx="1096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Zone of elongation</a:t>
              </a:r>
            </a:p>
          </p:txBody>
        </p:sp>
      </p:grpSp>
      <p:grpSp>
        <p:nvGrpSpPr>
          <p:cNvPr id="80910" name="Group 14"/>
          <p:cNvGrpSpPr>
            <a:grpSpLocks/>
          </p:cNvGrpSpPr>
          <p:nvPr/>
        </p:nvGrpSpPr>
        <p:grpSpPr bwMode="auto">
          <a:xfrm>
            <a:off x="3714750" y="4911328"/>
            <a:ext cx="1223367" cy="1293689"/>
            <a:chOff x="0" y="0"/>
            <a:chExt cx="1096" cy="1158"/>
          </a:xfrm>
        </p:grpSpPr>
        <p:sp>
          <p:nvSpPr>
            <p:cNvPr id="80911" name="AutoShape 15"/>
            <p:cNvSpPr>
              <a:spLocks/>
            </p:cNvSpPr>
            <p:nvPr/>
          </p:nvSpPr>
          <p:spPr bwMode="auto">
            <a:xfrm>
              <a:off x="548" y="808"/>
              <a:ext cx="402" cy="35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400"/>
                  </a:lnTo>
                </a:path>
              </a:pathLst>
            </a:custGeom>
            <a:noFill/>
            <a:ln w="76200">
              <a:solidFill>
                <a:srgbClr val="FD1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2" name="AutoShape 16"/>
            <p:cNvSpPr>
              <a:spLocks/>
            </p:cNvSpPr>
            <p:nvPr/>
          </p:nvSpPr>
          <p:spPr bwMode="auto">
            <a:xfrm rot="10800000" flipH="1">
              <a:off x="548" y="0"/>
              <a:ext cx="402" cy="35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400"/>
                  </a:lnTo>
                </a:path>
              </a:pathLst>
            </a:custGeom>
            <a:noFill/>
            <a:ln w="76200">
              <a:solidFill>
                <a:srgbClr val="FD1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3" name="Rectangle 17"/>
            <p:cNvSpPr>
              <a:spLocks/>
            </p:cNvSpPr>
            <p:nvPr/>
          </p:nvSpPr>
          <p:spPr bwMode="auto">
            <a:xfrm>
              <a:off x="0" y="407"/>
              <a:ext cx="1096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Zone of cell division</a:t>
              </a:r>
            </a:p>
          </p:txBody>
        </p:sp>
      </p:grpSp>
      <p:grpSp>
        <p:nvGrpSpPr>
          <p:cNvPr id="80914" name="Group 18"/>
          <p:cNvGrpSpPr>
            <a:grpSpLocks/>
          </p:cNvGrpSpPr>
          <p:nvPr/>
        </p:nvGrpSpPr>
        <p:grpSpPr bwMode="auto">
          <a:xfrm>
            <a:off x="6284268" y="5072063"/>
            <a:ext cx="2573982" cy="366117"/>
            <a:chOff x="0" y="0"/>
            <a:chExt cx="2305" cy="328"/>
          </a:xfrm>
        </p:grpSpPr>
        <p:sp>
          <p:nvSpPr>
            <p:cNvPr id="80915" name="Line 19"/>
            <p:cNvSpPr>
              <a:spLocks noChangeShapeType="1"/>
            </p:cNvSpPr>
            <p:nvPr/>
          </p:nvSpPr>
          <p:spPr bwMode="auto">
            <a:xfrm>
              <a:off x="24" y="176"/>
              <a:ext cx="853" cy="0"/>
            </a:xfrm>
            <a:prstGeom prst="line">
              <a:avLst/>
            </a:prstGeom>
            <a:noFill/>
            <a:ln w="25400">
              <a:solidFill>
                <a:srgbClr val="FD1C0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6" name="Rectangle 20"/>
            <p:cNvSpPr>
              <a:spLocks/>
            </p:cNvSpPr>
            <p:nvPr/>
          </p:nvSpPr>
          <p:spPr bwMode="auto">
            <a:xfrm>
              <a:off x="833" y="0"/>
              <a:ext cx="1472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Meristematic tissue (area of cell division)</a:t>
              </a:r>
            </a:p>
          </p:txBody>
        </p:sp>
      </p:grpSp>
      <p:sp>
        <p:nvSpPr>
          <p:cNvPr id="80917" name="Rectangle 21"/>
          <p:cNvSpPr>
            <a:spLocks/>
          </p:cNvSpPr>
          <p:nvPr/>
        </p:nvSpPr>
        <p:spPr bwMode="auto">
          <a:xfrm>
            <a:off x="7500937" y="6206133"/>
            <a:ext cx="866180" cy="178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>
                <a:solidFill>
                  <a:srgbClr val="001B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Root cap</a:t>
            </a:r>
          </a:p>
        </p:txBody>
      </p:sp>
      <p:sp>
        <p:nvSpPr>
          <p:cNvPr id="80918" name="Rectangle 22"/>
          <p:cNvSpPr>
            <a:spLocks/>
          </p:cNvSpPr>
          <p:nvPr/>
        </p:nvSpPr>
        <p:spPr bwMode="auto">
          <a:xfrm>
            <a:off x="7581305" y="1991320"/>
            <a:ext cx="1330523" cy="366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tabLst>
                <a:tab pos="366104" algn="l"/>
              </a:tabLst>
            </a:pPr>
            <a:r>
              <a:rPr lang="en-US" sz="1300">
                <a:solidFill>
                  <a:srgbClr val="001B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Root tip growing in this direction</a:t>
            </a:r>
          </a:p>
        </p:txBody>
      </p:sp>
      <p:sp>
        <p:nvSpPr>
          <p:cNvPr id="80920" name="Rectangle 24"/>
          <p:cNvSpPr>
            <a:spLocks/>
          </p:cNvSpPr>
          <p:nvPr/>
        </p:nvSpPr>
        <p:spPr bwMode="auto">
          <a:xfrm>
            <a:off x="1774776" y="1372939"/>
            <a:ext cx="129838" cy="341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6A650">
                    <a:alpha val="1490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6D381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4291" tIns="32146" rIns="64291" bIns="32146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55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build="p" bldLvl="5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>
            <a:spLocks noChangeArrowheads="1"/>
          </p:cNvSpPr>
          <p:nvPr>
            <p:ph type="title"/>
          </p:nvPr>
        </p:nvSpPr>
        <p:spPr>
          <a:xfrm>
            <a:off x="-17859" y="-8930"/>
            <a:ext cx="9187533" cy="812602"/>
          </a:xfrm>
          <a:ln/>
        </p:spPr>
        <p:txBody>
          <a:bodyPr lIns="0" tIns="0" rIns="0" bIns="0" anchor="b"/>
          <a:lstStyle/>
          <a:p>
            <a:pPr>
              <a:lnSpc>
                <a:spcPct val="69000"/>
              </a:lnSpc>
              <a:tabLst>
                <a:tab pos="669703" algn="l"/>
              </a:tabLst>
            </a:pPr>
            <a:r>
              <a:rPr lang="en-US"/>
              <a:t>Introduction to Meiosis</a:t>
            </a:r>
          </a:p>
        </p:txBody>
      </p:sp>
      <p:sp>
        <p:nvSpPr>
          <p:cNvPr id="81922" name="Rectangle 2"/>
          <p:cNvSpPr>
            <a:spLocks noChangeArrowheads="1"/>
          </p:cNvSpPr>
          <p:nvPr>
            <p:ph type="body" idx="1"/>
          </p:nvPr>
        </p:nvSpPr>
        <p:spPr>
          <a:xfrm>
            <a:off x="589359" y="1017985"/>
            <a:ext cx="7983141" cy="2616398"/>
          </a:xfrm>
          <a:ln/>
        </p:spPr>
        <p:txBody>
          <a:bodyPr>
            <a:normAutofit fontScale="62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</a:tabLst>
            </a:pPr>
            <a:r>
              <a:rPr lang="en-US"/>
              <a:t>The purpose of </a:t>
            </a:r>
            <a:r>
              <a:rPr lang="en-US" b="1">
                <a:solidFill>
                  <a:srgbClr val="001BFF"/>
                </a:solidFill>
              </a:rPr>
              <a:t>meiosis</a:t>
            </a:r>
            <a:r>
              <a:rPr lang="en-US"/>
              <a:t> is to produce </a:t>
            </a:r>
            <a:r>
              <a:rPr lang="en-US" b="1">
                <a:solidFill>
                  <a:srgbClr val="001BFF"/>
                </a:solidFill>
              </a:rPr>
              <a:t>haploid</a:t>
            </a:r>
            <a:r>
              <a:rPr lang="en-US"/>
              <a:t> sex cells (</a:t>
            </a:r>
            <a:r>
              <a:rPr lang="en-US" b="1">
                <a:solidFill>
                  <a:srgbClr val="001BFF"/>
                </a:solidFill>
              </a:rPr>
              <a:t>gametes</a:t>
            </a:r>
            <a:r>
              <a:rPr lang="en-US"/>
              <a:t>).</a:t>
            </a:r>
            <a:endParaRPr lang="en-US" b="1">
              <a:solidFill>
                <a:srgbClr val="001BFF"/>
              </a:solidFill>
              <a:ea typeface="ヒラギノ角ゴ Pro W6" charset="0"/>
              <a:cs typeface="ヒラギノ角ゴ Pro W6" charset="0"/>
            </a:endParaRP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</a:tabLst>
            </a:pPr>
            <a:r>
              <a:rPr lang="en-US"/>
              <a:t>They have </a:t>
            </a:r>
            <a:r>
              <a:rPr lang="en-US" b="1">
                <a:solidFill>
                  <a:srgbClr val="001BFF"/>
                </a:solidFill>
              </a:rPr>
              <a:t>one copy</a:t>
            </a:r>
            <a:r>
              <a:rPr lang="en-US"/>
              <a:t> of each homologous pair of autosomes plus one </a:t>
            </a:r>
            <a:br>
              <a:rPr lang="en-US"/>
            </a:br>
            <a:r>
              <a:rPr lang="en-US"/>
              <a:t>sex chromosome. 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</a:tabLst>
            </a:pPr>
            <a:r>
              <a:rPr lang="en-US"/>
              <a:t>In humans the haploid number is 23.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</a:tabLst>
            </a:pPr>
            <a:r>
              <a:rPr lang="en-US"/>
              <a:t>A haploid cell is achieved because the </a:t>
            </a:r>
            <a:r>
              <a:rPr lang="en-US" b="1">
                <a:solidFill>
                  <a:srgbClr val="001BFF"/>
                </a:solidFill>
              </a:rPr>
              <a:t>chromosomes are replicated once</a:t>
            </a:r>
            <a:r>
              <a:rPr lang="en-US"/>
              <a:t>, but the cell undergoes </a:t>
            </a:r>
            <a:r>
              <a:rPr lang="en-US" b="1">
                <a:solidFill>
                  <a:srgbClr val="001BFF"/>
                </a:solidFill>
              </a:rPr>
              <a:t>two divisions</a:t>
            </a:r>
            <a:r>
              <a:rPr lang="en-US"/>
              <a:t>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</a:tabLst>
            </a:pPr>
            <a:r>
              <a:rPr lang="en-US"/>
              <a:t>Meiosis only occurs only in the </a:t>
            </a:r>
            <a:r>
              <a:rPr lang="en-US" b="1">
                <a:solidFill>
                  <a:srgbClr val="001BFF"/>
                </a:solidFill>
              </a:rPr>
              <a:t>ovaries</a:t>
            </a:r>
            <a:r>
              <a:rPr lang="en-US"/>
              <a:t> and </a:t>
            </a:r>
            <a:r>
              <a:rPr lang="en-US" b="1">
                <a:solidFill>
                  <a:srgbClr val="001BFF"/>
                </a:solidFill>
              </a:rPr>
              <a:t>testes</a:t>
            </a:r>
            <a:r>
              <a:rPr lang="en-US"/>
              <a:t>.</a:t>
            </a:r>
          </a:p>
        </p:txBody>
      </p:sp>
      <p:grpSp>
        <p:nvGrpSpPr>
          <p:cNvPr id="81923" name="Group 3"/>
          <p:cNvGrpSpPr>
            <a:grpSpLocks/>
          </p:cNvGrpSpPr>
          <p:nvPr/>
        </p:nvGrpSpPr>
        <p:grpSpPr bwMode="auto">
          <a:xfrm>
            <a:off x="3732609" y="3768328"/>
            <a:ext cx="3241477" cy="2669977"/>
            <a:chOff x="0" y="0"/>
            <a:chExt cx="2904" cy="2392"/>
          </a:xfrm>
        </p:grpSpPr>
        <p:pic>
          <p:nvPicPr>
            <p:cNvPr id="81924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" y="0"/>
              <a:ext cx="2875" cy="2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1925" name="Rectangle 5"/>
            <p:cNvSpPr>
              <a:spLocks/>
            </p:cNvSpPr>
            <p:nvPr/>
          </p:nvSpPr>
          <p:spPr bwMode="auto">
            <a:xfrm>
              <a:off x="0" y="2232"/>
              <a:ext cx="2904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Sperm surround an egg prior to fertilization</a:t>
              </a:r>
            </a:p>
          </p:txBody>
        </p:sp>
      </p:grpSp>
      <p:grpSp>
        <p:nvGrpSpPr>
          <p:cNvPr id="81926" name="Group 6"/>
          <p:cNvGrpSpPr>
            <a:grpSpLocks/>
          </p:cNvGrpSpPr>
          <p:nvPr/>
        </p:nvGrpSpPr>
        <p:grpSpPr bwMode="auto">
          <a:xfrm>
            <a:off x="321469" y="3768328"/>
            <a:ext cx="8390558" cy="2669977"/>
            <a:chOff x="0" y="0"/>
            <a:chExt cx="7517" cy="2392"/>
          </a:xfrm>
        </p:grpSpPr>
        <p:grpSp>
          <p:nvGrpSpPr>
            <p:cNvPr id="81927" name="Group 7"/>
            <p:cNvGrpSpPr>
              <a:grpSpLocks/>
            </p:cNvGrpSpPr>
            <p:nvPr/>
          </p:nvGrpSpPr>
          <p:grpSpPr bwMode="auto">
            <a:xfrm>
              <a:off x="0" y="0"/>
              <a:ext cx="2772" cy="2392"/>
              <a:chOff x="0" y="0"/>
              <a:chExt cx="2772" cy="2392"/>
            </a:xfrm>
          </p:grpSpPr>
          <p:pic>
            <p:nvPicPr>
              <p:cNvPr id="81928" name="Picture 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772" cy="2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81929" name="Rectangle 9"/>
              <p:cNvSpPr>
                <a:spLocks/>
              </p:cNvSpPr>
              <p:nvPr/>
            </p:nvSpPr>
            <p:spPr bwMode="auto">
              <a:xfrm>
                <a:off x="480" y="2232"/>
                <a:ext cx="1824" cy="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300">
                    <a:solidFill>
                      <a:srgbClr val="001B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Oogenesis in </a:t>
                </a:r>
                <a:r>
                  <a:rPr lang="en-US" sz="1300" i="1">
                    <a:solidFill>
                      <a:srgbClr val="001B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Rana</a:t>
                </a:r>
                <a:r>
                  <a:rPr lang="en-US" sz="1300">
                    <a:solidFill>
                      <a:srgbClr val="001B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 ovary</a:t>
                </a:r>
              </a:p>
            </p:txBody>
          </p:sp>
        </p:grpSp>
        <p:grpSp>
          <p:nvGrpSpPr>
            <p:cNvPr id="81930" name="Group 10"/>
            <p:cNvGrpSpPr>
              <a:grpSpLocks/>
            </p:cNvGrpSpPr>
            <p:nvPr/>
          </p:nvGrpSpPr>
          <p:grpSpPr bwMode="auto">
            <a:xfrm>
              <a:off x="6200" y="0"/>
              <a:ext cx="1317" cy="2392"/>
              <a:chOff x="0" y="0"/>
              <a:chExt cx="1317" cy="2392"/>
            </a:xfrm>
          </p:grpSpPr>
          <p:pic>
            <p:nvPicPr>
              <p:cNvPr id="81931" name="Picture 11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" y="0"/>
                <a:ext cx="1309" cy="2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81932" name="Rectangle 12"/>
              <p:cNvSpPr>
                <a:spLocks/>
              </p:cNvSpPr>
              <p:nvPr/>
            </p:nvSpPr>
            <p:spPr bwMode="auto">
              <a:xfrm>
                <a:off x="0" y="2232"/>
                <a:ext cx="1312" cy="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300">
                    <a:solidFill>
                      <a:srgbClr val="001B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Spermatogenesis</a:t>
                </a:r>
              </a:p>
            </p:txBody>
          </p:sp>
          <p:sp>
            <p:nvSpPr>
              <p:cNvPr id="81933" name="Rectangle 13"/>
              <p:cNvSpPr>
                <a:spLocks/>
              </p:cNvSpPr>
              <p:nvPr/>
            </p:nvSpPr>
            <p:spPr bwMode="auto">
              <a:xfrm>
                <a:off x="288" y="1032"/>
                <a:ext cx="728" cy="3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000">
                    <a:solidFill>
                      <a:srgbClr val="001B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Developing sperm</a:t>
                </a:r>
              </a:p>
            </p:txBody>
          </p:sp>
          <p:sp>
            <p:nvSpPr>
              <p:cNvPr id="81934" name="Line 14"/>
              <p:cNvSpPr>
                <a:spLocks noChangeShapeType="1"/>
              </p:cNvSpPr>
              <p:nvPr/>
            </p:nvSpPr>
            <p:spPr bwMode="auto">
              <a:xfrm rot="10800000">
                <a:off x="507" y="1398"/>
                <a:ext cx="93" cy="130"/>
              </a:xfrm>
              <a:prstGeom prst="line">
                <a:avLst/>
              </a:prstGeom>
              <a:noFill/>
              <a:ln w="25400">
                <a:solidFill>
                  <a:srgbClr val="FD1C00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2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35" name="Line 15"/>
              <p:cNvSpPr>
                <a:spLocks noChangeShapeType="1"/>
              </p:cNvSpPr>
              <p:nvPr/>
            </p:nvSpPr>
            <p:spPr bwMode="auto">
              <a:xfrm rot="10800000">
                <a:off x="635" y="1398"/>
                <a:ext cx="93" cy="130"/>
              </a:xfrm>
              <a:prstGeom prst="line">
                <a:avLst/>
              </a:prstGeom>
              <a:noFill/>
              <a:ln w="25400">
                <a:solidFill>
                  <a:srgbClr val="FD1C00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2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36" name="Line 16"/>
              <p:cNvSpPr>
                <a:spLocks noChangeShapeType="1"/>
              </p:cNvSpPr>
              <p:nvPr/>
            </p:nvSpPr>
            <p:spPr bwMode="auto">
              <a:xfrm rot="10800000">
                <a:off x="379" y="1398"/>
                <a:ext cx="93" cy="130"/>
              </a:xfrm>
              <a:prstGeom prst="line">
                <a:avLst/>
              </a:prstGeom>
              <a:noFill/>
              <a:ln w="25400">
                <a:solidFill>
                  <a:srgbClr val="FD1C00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2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3160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 build="p" bldLvl="5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 noChangeArrowheads="1"/>
          </p:cNvSpPr>
          <p:nvPr>
            <p:ph type="title"/>
          </p:nvPr>
        </p:nvSpPr>
        <p:spPr>
          <a:xfrm>
            <a:off x="-8930" y="-8930"/>
            <a:ext cx="3929063" cy="776883"/>
          </a:xfrm>
          <a:ln/>
        </p:spPr>
        <p:txBody>
          <a:bodyPr lIns="0" tIns="0" rIns="0" bIns="0" anchor="b"/>
          <a:lstStyle/>
          <a:p>
            <a:pPr>
              <a:lnSpc>
                <a:spcPct val="69000"/>
              </a:lnSpc>
              <a:tabLst>
                <a:tab pos="669703" algn="l"/>
              </a:tabLst>
            </a:pPr>
            <a:r>
              <a:rPr lang="en-US">
                <a:solidFill>
                  <a:srgbClr val="000000"/>
                </a:solidFill>
              </a:rPr>
              <a:t>Meiosis</a:t>
            </a:r>
          </a:p>
        </p:txBody>
      </p:sp>
      <p:sp>
        <p:nvSpPr>
          <p:cNvPr id="82946" name="Rectangle 2"/>
          <p:cNvSpPr>
            <a:spLocks noChangeArrowheads="1"/>
          </p:cNvSpPr>
          <p:nvPr>
            <p:ph type="body" idx="1"/>
          </p:nvPr>
        </p:nvSpPr>
        <p:spPr>
          <a:xfrm>
            <a:off x="214312" y="1455539"/>
            <a:ext cx="3777258" cy="5188148"/>
          </a:xfrm>
          <a:ln/>
        </p:spPr>
        <p:txBody>
          <a:bodyPr lIns="0" tIns="0" rIns="0" bIns="0"/>
          <a:lstStyle/>
          <a:p>
            <a:pPr marL="435307" indent="-346013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977766" algn="l"/>
              </a:tabLst>
            </a:pPr>
            <a:r>
              <a:rPr lang="en-US" sz="1700">
                <a:solidFill>
                  <a:srgbClr val="000000"/>
                </a:solidFill>
              </a:rPr>
              <a:t>Like mitosis, meiosis is </a:t>
            </a:r>
            <a:br>
              <a:rPr lang="en-US" sz="1700">
                <a:solidFill>
                  <a:srgbClr val="000000"/>
                </a:solidFill>
              </a:rPr>
            </a:br>
            <a:r>
              <a:rPr lang="en-US" sz="1700">
                <a:solidFill>
                  <a:srgbClr val="000000"/>
                </a:solidFill>
              </a:rPr>
              <a:t>preceded by DNA replication.</a:t>
            </a:r>
          </a:p>
          <a:p>
            <a:pPr marL="435307" indent="-346013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977766" algn="l"/>
              </a:tabLst>
            </a:pPr>
            <a:r>
              <a:rPr lang="en-US" sz="1700">
                <a:solidFill>
                  <a:srgbClr val="000000"/>
                </a:solidFill>
              </a:rPr>
              <a:t>Meiosis comprises two divisions: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977766" algn="l"/>
              </a:tabLst>
            </a:pPr>
            <a:r>
              <a:rPr lang="en-US" sz="1700" b="1">
                <a:solidFill>
                  <a:srgbClr val="001BFF"/>
                </a:solidFill>
              </a:rPr>
              <a:t>Meiosis I</a:t>
            </a:r>
            <a:r>
              <a:rPr lang="en-US" sz="1700">
                <a:solidFill>
                  <a:srgbClr val="000000"/>
                </a:solidFill>
              </a:rPr>
              <a:t>: This first division separates the homologous chromosomes into two intermediate cells.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977766" algn="l"/>
              </a:tabLst>
            </a:pPr>
            <a:r>
              <a:rPr lang="en-US" sz="1700" b="1">
                <a:solidFill>
                  <a:srgbClr val="001BFF"/>
                </a:solidFill>
              </a:rPr>
              <a:t>Meiosis II</a:t>
            </a:r>
            <a:r>
              <a:rPr lang="en-US" sz="1700">
                <a:solidFill>
                  <a:srgbClr val="000000"/>
                </a:solidFill>
              </a:rPr>
              <a:t>: Effectively a </a:t>
            </a:r>
            <a:br>
              <a:rPr lang="en-US" sz="1700">
                <a:solidFill>
                  <a:srgbClr val="000000"/>
                </a:solidFill>
              </a:rPr>
            </a:br>
            <a:r>
              <a:rPr lang="en-US" sz="1700">
                <a:solidFill>
                  <a:srgbClr val="000000"/>
                </a:solidFill>
              </a:rPr>
              <a:t>mitotic division, but the </a:t>
            </a:r>
            <a:br>
              <a:rPr lang="en-US" sz="1700">
                <a:solidFill>
                  <a:srgbClr val="000000"/>
                </a:solidFill>
              </a:rPr>
            </a:br>
            <a:r>
              <a:rPr lang="en-US" sz="1700">
                <a:solidFill>
                  <a:srgbClr val="000000"/>
                </a:solidFill>
              </a:rPr>
              <a:t>number of chromosomes remains the same because they are not duplicated a second time.</a:t>
            </a:r>
          </a:p>
          <a:p>
            <a:pPr marL="435307" indent="-346013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977766" algn="l"/>
              </a:tabLst>
            </a:pPr>
            <a:r>
              <a:rPr lang="en-US" sz="1700">
                <a:solidFill>
                  <a:srgbClr val="000000"/>
                </a:solidFill>
              </a:rPr>
              <a:t>The chromosomal number is halved (1N) during meiosis I, and remains so throughout meiosis II.</a:t>
            </a:r>
          </a:p>
        </p:txBody>
      </p:sp>
      <p:grpSp>
        <p:nvGrpSpPr>
          <p:cNvPr id="82947" name="Group 3"/>
          <p:cNvGrpSpPr>
            <a:grpSpLocks/>
          </p:cNvGrpSpPr>
          <p:nvPr/>
        </p:nvGrpSpPr>
        <p:grpSpPr bwMode="auto">
          <a:xfrm>
            <a:off x="3920133" y="71437"/>
            <a:ext cx="4804172" cy="3384352"/>
            <a:chOff x="0" y="0"/>
            <a:chExt cx="4304" cy="3032"/>
          </a:xfrm>
        </p:grpSpPr>
        <p:sp>
          <p:nvSpPr>
            <p:cNvPr id="82948" name="Rectangle 4"/>
            <p:cNvSpPr>
              <a:spLocks/>
            </p:cNvSpPr>
            <p:nvPr/>
          </p:nvSpPr>
          <p:spPr bwMode="auto">
            <a:xfrm>
              <a:off x="200" y="2848"/>
              <a:ext cx="1096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Intermediate cell</a:t>
              </a:r>
            </a:p>
          </p:txBody>
        </p:sp>
        <p:sp>
          <p:nvSpPr>
            <p:cNvPr id="82949" name="Rectangle 5"/>
            <p:cNvSpPr>
              <a:spLocks/>
            </p:cNvSpPr>
            <p:nvPr/>
          </p:nvSpPr>
          <p:spPr bwMode="auto">
            <a:xfrm>
              <a:off x="3208" y="2848"/>
              <a:ext cx="1096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Intermediate cell</a:t>
              </a:r>
            </a:p>
          </p:txBody>
        </p:sp>
        <p:sp>
          <p:nvSpPr>
            <p:cNvPr id="82950" name="Line 6"/>
            <p:cNvSpPr>
              <a:spLocks noChangeShapeType="1"/>
            </p:cNvSpPr>
            <p:nvPr/>
          </p:nvSpPr>
          <p:spPr bwMode="auto">
            <a:xfrm flipH="1">
              <a:off x="2736" y="2592"/>
              <a:ext cx="453" cy="2"/>
            </a:xfrm>
            <a:prstGeom prst="line">
              <a:avLst/>
            </a:prstGeom>
            <a:noFill/>
            <a:ln w="508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51" name="Line 7"/>
            <p:cNvSpPr>
              <a:spLocks noChangeShapeType="1"/>
            </p:cNvSpPr>
            <p:nvPr/>
          </p:nvSpPr>
          <p:spPr bwMode="auto">
            <a:xfrm>
              <a:off x="1216" y="2592"/>
              <a:ext cx="488" cy="0"/>
            </a:xfrm>
            <a:prstGeom prst="line">
              <a:avLst/>
            </a:prstGeom>
            <a:noFill/>
            <a:ln w="508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82952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" y="2088"/>
              <a:ext cx="720" cy="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82953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6" y="2088"/>
              <a:ext cx="720" cy="7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2954" name="Rectangle 10"/>
            <p:cNvSpPr>
              <a:spLocks/>
            </p:cNvSpPr>
            <p:nvPr/>
          </p:nvSpPr>
          <p:spPr bwMode="auto">
            <a:xfrm>
              <a:off x="104" y="312"/>
              <a:ext cx="1216" cy="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Crossing over may occur at this stage in meiosis</a:t>
              </a:r>
            </a:p>
          </p:txBody>
        </p:sp>
        <p:sp>
          <p:nvSpPr>
            <p:cNvPr id="82955" name="Line 11"/>
            <p:cNvSpPr>
              <a:spLocks noChangeShapeType="1"/>
            </p:cNvSpPr>
            <p:nvPr/>
          </p:nvSpPr>
          <p:spPr bwMode="auto">
            <a:xfrm>
              <a:off x="2632" y="592"/>
              <a:ext cx="665" cy="0"/>
            </a:xfrm>
            <a:prstGeom prst="line">
              <a:avLst/>
            </a:prstGeom>
            <a:noFill/>
            <a:ln w="508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56" name="Line 12"/>
            <p:cNvSpPr>
              <a:spLocks noChangeShapeType="1"/>
            </p:cNvSpPr>
            <p:nvPr/>
          </p:nvSpPr>
          <p:spPr bwMode="auto">
            <a:xfrm rot="10800000" flipH="1">
              <a:off x="2264" y="880"/>
              <a:ext cx="0" cy="339"/>
            </a:xfrm>
            <a:prstGeom prst="line">
              <a:avLst/>
            </a:prstGeom>
            <a:noFill/>
            <a:ln w="508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2957" name="Group 13"/>
            <p:cNvGrpSpPr>
              <a:grpSpLocks/>
            </p:cNvGrpSpPr>
            <p:nvPr/>
          </p:nvGrpSpPr>
          <p:grpSpPr bwMode="auto">
            <a:xfrm>
              <a:off x="0" y="1080"/>
              <a:ext cx="1424" cy="464"/>
              <a:chOff x="0" y="0"/>
              <a:chExt cx="1424" cy="464"/>
            </a:xfrm>
          </p:grpSpPr>
          <p:sp>
            <p:nvSpPr>
              <p:cNvPr id="82958" name="Rectangle 14"/>
              <p:cNvSpPr>
                <a:spLocks/>
              </p:cNvSpPr>
              <p:nvPr/>
            </p:nvSpPr>
            <p:spPr bwMode="auto">
              <a:xfrm>
                <a:off x="0" y="0"/>
                <a:ext cx="1424" cy="464"/>
              </a:xfrm>
              <a:prstGeom prst="rect">
                <a:avLst/>
              </a:prstGeom>
              <a:solidFill>
                <a:srgbClr val="D6C44D">
                  <a:alpha val="44705"/>
                </a:srgbClr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959" name="Rectangle 15"/>
              <p:cNvSpPr>
                <a:spLocks/>
              </p:cNvSpPr>
              <p:nvPr/>
            </p:nvSpPr>
            <p:spPr bwMode="auto">
              <a:xfrm>
                <a:off x="56" y="56"/>
                <a:ext cx="1304" cy="3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 algn="ctr">
                  <a:lnSpc>
                    <a:spcPct val="115000"/>
                  </a:lnSpc>
                  <a:tabLst>
                    <a:tab pos="366104" algn="l"/>
                  </a:tabLst>
                </a:pPr>
                <a: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First Division</a:t>
                </a:r>
                <a:endParaRPr lang="en-US" sz="1300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endParaRPr>
              </a:p>
              <a:p>
                <a:pPr marL="80364" algn="ctr">
                  <a:lnSpc>
                    <a:spcPct val="115000"/>
                  </a:lnSpc>
                  <a:tabLst>
                    <a:tab pos="366104" algn="l"/>
                  </a:tabLst>
                </a:pPr>
                <a:r>
                  <a:rPr lang="en-US" sz="1300" i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(reduction division)</a:t>
                </a:r>
              </a:p>
            </p:txBody>
          </p:sp>
        </p:grpSp>
        <p:pic>
          <p:nvPicPr>
            <p:cNvPr id="82960" name="Picture 1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6" y="48"/>
              <a:ext cx="1089" cy="10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grpSp>
          <p:nvGrpSpPr>
            <p:cNvPr id="82961" name="Group 17"/>
            <p:cNvGrpSpPr>
              <a:grpSpLocks/>
            </p:cNvGrpSpPr>
            <p:nvPr/>
          </p:nvGrpSpPr>
          <p:grpSpPr bwMode="auto">
            <a:xfrm>
              <a:off x="2648" y="160"/>
              <a:ext cx="280" cy="240"/>
              <a:chOff x="0" y="0"/>
              <a:chExt cx="280" cy="240"/>
            </a:xfrm>
          </p:grpSpPr>
          <p:sp>
            <p:nvSpPr>
              <p:cNvPr id="82962" name="Oval 18"/>
              <p:cNvSpPr>
                <a:spLocks/>
              </p:cNvSpPr>
              <p:nvPr/>
            </p:nvSpPr>
            <p:spPr bwMode="auto">
              <a:xfrm>
                <a:off x="40" y="0"/>
                <a:ext cx="240" cy="240"/>
              </a:xfrm>
              <a:prstGeom prst="ellipse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963" name="Rectangle 19"/>
              <p:cNvSpPr>
                <a:spLocks/>
              </p:cNvSpPr>
              <p:nvPr/>
            </p:nvSpPr>
            <p:spPr bwMode="auto">
              <a:xfrm>
                <a:off x="0" y="48"/>
                <a:ext cx="272" cy="1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>
                  <a:lnSpc>
                    <a:spcPct val="119000"/>
                  </a:lnSpc>
                  <a:tabLst>
                    <a:tab pos="366104" algn="l"/>
                  </a:tabLst>
                </a:pPr>
                <a:r>
                  <a:rPr lang="en-US" sz="11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2N</a:t>
                </a:r>
              </a:p>
            </p:txBody>
          </p:sp>
        </p:grpSp>
        <p:grpSp>
          <p:nvGrpSpPr>
            <p:cNvPr id="82964" name="Group 20"/>
            <p:cNvGrpSpPr>
              <a:grpSpLocks/>
            </p:cNvGrpSpPr>
            <p:nvPr/>
          </p:nvGrpSpPr>
          <p:grpSpPr bwMode="auto">
            <a:xfrm>
              <a:off x="4000" y="160"/>
              <a:ext cx="280" cy="240"/>
              <a:chOff x="0" y="0"/>
              <a:chExt cx="280" cy="240"/>
            </a:xfrm>
          </p:grpSpPr>
          <p:sp>
            <p:nvSpPr>
              <p:cNvPr id="82965" name="Oval 21"/>
              <p:cNvSpPr>
                <a:spLocks/>
              </p:cNvSpPr>
              <p:nvPr/>
            </p:nvSpPr>
            <p:spPr bwMode="auto">
              <a:xfrm>
                <a:off x="40" y="0"/>
                <a:ext cx="240" cy="240"/>
              </a:xfrm>
              <a:prstGeom prst="ellipse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966" name="Rectangle 22"/>
              <p:cNvSpPr>
                <a:spLocks/>
              </p:cNvSpPr>
              <p:nvPr/>
            </p:nvSpPr>
            <p:spPr bwMode="auto">
              <a:xfrm>
                <a:off x="0" y="48"/>
                <a:ext cx="272" cy="1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>
                  <a:lnSpc>
                    <a:spcPct val="119000"/>
                  </a:lnSpc>
                  <a:tabLst>
                    <a:tab pos="366104" algn="l"/>
                  </a:tabLst>
                </a:pPr>
                <a:r>
                  <a:rPr lang="en-US" sz="11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2N</a:t>
                </a:r>
              </a:p>
            </p:txBody>
          </p:sp>
        </p:grpSp>
        <p:grpSp>
          <p:nvGrpSpPr>
            <p:cNvPr id="82967" name="Group 23"/>
            <p:cNvGrpSpPr>
              <a:grpSpLocks/>
            </p:cNvGrpSpPr>
            <p:nvPr/>
          </p:nvGrpSpPr>
          <p:grpSpPr bwMode="auto">
            <a:xfrm>
              <a:off x="2824" y="1544"/>
              <a:ext cx="280" cy="240"/>
              <a:chOff x="0" y="0"/>
              <a:chExt cx="280" cy="240"/>
            </a:xfrm>
          </p:grpSpPr>
          <p:sp>
            <p:nvSpPr>
              <p:cNvPr id="82968" name="Oval 24"/>
              <p:cNvSpPr>
                <a:spLocks/>
              </p:cNvSpPr>
              <p:nvPr/>
            </p:nvSpPr>
            <p:spPr bwMode="auto">
              <a:xfrm>
                <a:off x="40" y="0"/>
                <a:ext cx="240" cy="240"/>
              </a:xfrm>
              <a:prstGeom prst="ellipse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969" name="Rectangle 25"/>
              <p:cNvSpPr>
                <a:spLocks/>
              </p:cNvSpPr>
              <p:nvPr/>
            </p:nvSpPr>
            <p:spPr bwMode="auto">
              <a:xfrm>
                <a:off x="0" y="48"/>
                <a:ext cx="272" cy="1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>
                  <a:lnSpc>
                    <a:spcPct val="119000"/>
                  </a:lnSpc>
                  <a:tabLst>
                    <a:tab pos="366104" algn="l"/>
                  </a:tabLst>
                </a:pPr>
                <a:r>
                  <a:rPr lang="en-US" sz="11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2N</a:t>
                </a:r>
              </a:p>
            </p:txBody>
          </p:sp>
        </p:grpSp>
        <p:pic>
          <p:nvPicPr>
            <p:cNvPr id="82970" name="Picture 2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4" y="0"/>
              <a:ext cx="1040" cy="10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2971" name="Line 27"/>
            <p:cNvSpPr>
              <a:spLocks noChangeShapeType="1"/>
            </p:cNvSpPr>
            <p:nvPr/>
          </p:nvSpPr>
          <p:spPr bwMode="auto">
            <a:xfrm flipH="1">
              <a:off x="1344" y="519"/>
              <a:ext cx="748" cy="0"/>
            </a:xfrm>
            <a:prstGeom prst="line">
              <a:avLst/>
            </a:prstGeom>
            <a:noFill/>
            <a:ln w="25400">
              <a:solidFill>
                <a:srgbClr val="FD1D0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72" name="Line 28"/>
            <p:cNvSpPr>
              <a:spLocks noChangeShapeType="1"/>
            </p:cNvSpPr>
            <p:nvPr/>
          </p:nvSpPr>
          <p:spPr bwMode="auto">
            <a:xfrm rot="10800000">
              <a:off x="2256" y="1904"/>
              <a:ext cx="8" cy="384"/>
            </a:xfrm>
            <a:prstGeom prst="line">
              <a:avLst/>
            </a:prstGeom>
            <a:noFill/>
            <a:ln w="508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82973" name="Picture 2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" y="2208"/>
              <a:ext cx="1096" cy="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82974" name="Picture 3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" y="1176"/>
              <a:ext cx="1096" cy="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grpSp>
          <p:nvGrpSpPr>
            <p:cNvPr id="82975" name="Group 31"/>
            <p:cNvGrpSpPr>
              <a:grpSpLocks/>
            </p:cNvGrpSpPr>
            <p:nvPr/>
          </p:nvGrpSpPr>
          <p:grpSpPr bwMode="auto">
            <a:xfrm>
              <a:off x="4000" y="2504"/>
              <a:ext cx="280" cy="240"/>
              <a:chOff x="0" y="0"/>
              <a:chExt cx="280" cy="240"/>
            </a:xfrm>
          </p:grpSpPr>
          <p:sp>
            <p:nvSpPr>
              <p:cNvPr id="82976" name="Oval 32"/>
              <p:cNvSpPr>
                <a:spLocks/>
              </p:cNvSpPr>
              <p:nvPr/>
            </p:nvSpPr>
            <p:spPr bwMode="auto">
              <a:xfrm>
                <a:off x="40" y="0"/>
                <a:ext cx="240" cy="240"/>
              </a:xfrm>
              <a:prstGeom prst="ellipse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977" name="Rectangle 33"/>
              <p:cNvSpPr>
                <a:spLocks/>
              </p:cNvSpPr>
              <p:nvPr/>
            </p:nvSpPr>
            <p:spPr bwMode="auto">
              <a:xfrm>
                <a:off x="0" y="48"/>
                <a:ext cx="272" cy="1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>
                  <a:lnSpc>
                    <a:spcPct val="119000"/>
                  </a:lnSpc>
                  <a:tabLst>
                    <a:tab pos="366104" algn="l"/>
                  </a:tabLst>
                </a:pPr>
                <a:r>
                  <a:rPr lang="en-US" sz="11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1N</a:t>
                </a:r>
              </a:p>
            </p:txBody>
          </p:sp>
        </p:grpSp>
      </p:grpSp>
      <p:grpSp>
        <p:nvGrpSpPr>
          <p:cNvPr id="82978" name="Group 34"/>
          <p:cNvGrpSpPr>
            <a:grpSpLocks/>
          </p:cNvGrpSpPr>
          <p:nvPr/>
        </p:nvGrpSpPr>
        <p:grpSpPr bwMode="auto">
          <a:xfrm>
            <a:off x="4143375" y="3473648"/>
            <a:ext cx="5032995" cy="3259336"/>
            <a:chOff x="0" y="0"/>
            <a:chExt cx="4509" cy="2920"/>
          </a:xfrm>
        </p:grpSpPr>
        <p:pic>
          <p:nvPicPr>
            <p:cNvPr id="82979" name="Picture 3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160"/>
              <a:ext cx="640" cy="6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82980" name="Picture 3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4" y="2160"/>
              <a:ext cx="640" cy="6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82981" name="Picture 37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8" y="2160"/>
              <a:ext cx="640" cy="6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82982" name="Picture 38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4" y="2160"/>
              <a:ext cx="640" cy="6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2983" name="Line 39"/>
            <p:cNvSpPr>
              <a:spLocks noChangeShapeType="1"/>
            </p:cNvSpPr>
            <p:nvPr/>
          </p:nvSpPr>
          <p:spPr bwMode="auto">
            <a:xfrm>
              <a:off x="72" y="120"/>
              <a:ext cx="4437" cy="0"/>
            </a:xfrm>
            <a:prstGeom prst="line">
              <a:avLst/>
            </a:prstGeom>
            <a:noFill/>
            <a:ln w="63500">
              <a:solidFill>
                <a:srgbClr val="0B81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2984" name="Group 40"/>
            <p:cNvGrpSpPr>
              <a:grpSpLocks/>
            </p:cNvGrpSpPr>
            <p:nvPr/>
          </p:nvGrpSpPr>
          <p:grpSpPr bwMode="auto">
            <a:xfrm>
              <a:off x="1352" y="312"/>
              <a:ext cx="1424" cy="464"/>
              <a:chOff x="0" y="0"/>
              <a:chExt cx="1424" cy="464"/>
            </a:xfrm>
          </p:grpSpPr>
          <p:sp>
            <p:nvSpPr>
              <p:cNvPr id="82985" name="Rectangle 41"/>
              <p:cNvSpPr>
                <a:spLocks/>
              </p:cNvSpPr>
              <p:nvPr/>
            </p:nvSpPr>
            <p:spPr bwMode="auto">
              <a:xfrm>
                <a:off x="0" y="0"/>
                <a:ext cx="1424" cy="464"/>
              </a:xfrm>
              <a:prstGeom prst="rect">
                <a:avLst/>
              </a:prstGeom>
              <a:solidFill>
                <a:srgbClr val="D6C44D">
                  <a:alpha val="44705"/>
                </a:srgbClr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986" name="Rectangle 42"/>
              <p:cNvSpPr>
                <a:spLocks/>
              </p:cNvSpPr>
              <p:nvPr/>
            </p:nvSpPr>
            <p:spPr bwMode="auto">
              <a:xfrm>
                <a:off x="96" y="56"/>
                <a:ext cx="1232" cy="3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 algn="ctr">
                  <a:lnSpc>
                    <a:spcPct val="115000"/>
                  </a:lnSpc>
                  <a:tabLst>
                    <a:tab pos="366104" algn="l"/>
                  </a:tabLst>
                </a:pPr>
                <a: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Second Division</a:t>
                </a:r>
                <a:endParaRPr lang="en-US" sz="1300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endParaRPr>
              </a:p>
              <a:p>
                <a:pPr marL="80364" algn="ctr">
                  <a:lnSpc>
                    <a:spcPct val="115000"/>
                  </a:lnSpc>
                  <a:tabLst>
                    <a:tab pos="366104" algn="l"/>
                  </a:tabLst>
                </a:pPr>
                <a:r>
                  <a:rPr lang="en-US" sz="1300" i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('mitotic' division)</a:t>
                </a:r>
              </a:p>
            </p:txBody>
          </p:sp>
        </p:grpSp>
        <p:sp>
          <p:nvSpPr>
            <p:cNvPr id="82987" name="Line 43"/>
            <p:cNvSpPr>
              <a:spLocks noChangeShapeType="1"/>
            </p:cNvSpPr>
            <p:nvPr/>
          </p:nvSpPr>
          <p:spPr bwMode="auto">
            <a:xfrm rot="10800000" flipH="1">
              <a:off x="624" y="0"/>
              <a:ext cx="0" cy="320"/>
            </a:xfrm>
            <a:prstGeom prst="line">
              <a:avLst/>
            </a:prstGeom>
            <a:noFill/>
            <a:ln w="508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88" name="Line 44"/>
            <p:cNvSpPr>
              <a:spLocks noChangeShapeType="1"/>
            </p:cNvSpPr>
            <p:nvPr/>
          </p:nvSpPr>
          <p:spPr bwMode="auto">
            <a:xfrm rot="10800000" flipH="1">
              <a:off x="3416" y="0"/>
              <a:ext cx="0" cy="320"/>
            </a:xfrm>
            <a:prstGeom prst="line">
              <a:avLst/>
            </a:prstGeom>
            <a:noFill/>
            <a:ln w="508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82989" name="Picture 4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2" y="344"/>
              <a:ext cx="1008" cy="7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82990" name="Picture 46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" y="303"/>
              <a:ext cx="1120" cy="8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2991" name="Line 47"/>
            <p:cNvSpPr>
              <a:spLocks noChangeShapeType="1"/>
            </p:cNvSpPr>
            <p:nvPr/>
          </p:nvSpPr>
          <p:spPr bwMode="auto">
            <a:xfrm rot="10800000">
              <a:off x="624" y="1104"/>
              <a:ext cx="86" cy="244"/>
            </a:xfrm>
            <a:prstGeom prst="line">
              <a:avLst/>
            </a:prstGeom>
            <a:noFill/>
            <a:ln w="508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92" name="Line 48"/>
            <p:cNvSpPr>
              <a:spLocks noChangeShapeType="1"/>
            </p:cNvSpPr>
            <p:nvPr/>
          </p:nvSpPr>
          <p:spPr bwMode="auto">
            <a:xfrm rot="10800000" flipH="1">
              <a:off x="3276" y="1112"/>
              <a:ext cx="140" cy="243"/>
            </a:xfrm>
            <a:prstGeom prst="line">
              <a:avLst/>
            </a:prstGeom>
            <a:noFill/>
            <a:ln w="508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82993" name="Picture 49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" y="1360"/>
              <a:ext cx="1200" cy="8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82994" name="Picture 50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6" y="1360"/>
              <a:ext cx="1200" cy="8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grpSp>
          <p:nvGrpSpPr>
            <p:cNvPr id="82995" name="Group 51"/>
            <p:cNvGrpSpPr>
              <a:grpSpLocks/>
            </p:cNvGrpSpPr>
            <p:nvPr/>
          </p:nvGrpSpPr>
          <p:grpSpPr bwMode="auto">
            <a:xfrm>
              <a:off x="3800" y="920"/>
              <a:ext cx="280" cy="240"/>
              <a:chOff x="0" y="0"/>
              <a:chExt cx="280" cy="240"/>
            </a:xfrm>
          </p:grpSpPr>
          <p:sp>
            <p:nvSpPr>
              <p:cNvPr id="82996" name="Oval 52"/>
              <p:cNvSpPr>
                <a:spLocks/>
              </p:cNvSpPr>
              <p:nvPr/>
            </p:nvSpPr>
            <p:spPr bwMode="auto">
              <a:xfrm>
                <a:off x="40" y="0"/>
                <a:ext cx="240" cy="240"/>
              </a:xfrm>
              <a:prstGeom prst="ellipse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997" name="Rectangle 53"/>
              <p:cNvSpPr>
                <a:spLocks/>
              </p:cNvSpPr>
              <p:nvPr/>
            </p:nvSpPr>
            <p:spPr bwMode="auto">
              <a:xfrm>
                <a:off x="0" y="48"/>
                <a:ext cx="272" cy="1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>
                  <a:lnSpc>
                    <a:spcPct val="119000"/>
                  </a:lnSpc>
                  <a:tabLst>
                    <a:tab pos="366104" algn="l"/>
                  </a:tabLst>
                </a:pPr>
                <a:r>
                  <a:rPr lang="en-US" sz="11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1N</a:t>
                </a:r>
              </a:p>
            </p:txBody>
          </p:sp>
        </p:grpSp>
        <p:grpSp>
          <p:nvGrpSpPr>
            <p:cNvPr id="82998" name="Group 54"/>
            <p:cNvGrpSpPr>
              <a:grpSpLocks/>
            </p:cNvGrpSpPr>
            <p:nvPr/>
          </p:nvGrpSpPr>
          <p:grpSpPr bwMode="auto">
            <a:xfrm>
              <a:off x="3800" y="1944"/>
              <a:ext cx="280" cy="240"/>
              <a:chOff x="0" y="0"/>
              <a:chExt cx="280" cy="240"/>
            </a:xfrm>
          </p:grpSpPr>
          <p:sp>
            <p:nvSpPr>
              <p:cNvPr id="82999" name="Oval 55"/>
              <p:cNvSpPr>
                <a:spLocks/>
              </p:cNvSpPr>
              <p:nvPr/>
            </p:nvSpPr>
            <p:spPr bwMode="auto">
              <a:xfrm>
                <a:off x="40" y="0"/>
                <a:ext cx="240" cy="240"/>
              </a:xfrm>
              <a:prstGeom prst="ellipse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000" name="Rectangle 56"/>
              <p:cNvSpPr>
                <a:spLocks/>
              </p:cNvSpPr>
              <p:nvPr/>
            </p:nvSpPr>
            <p:spPr bwMode="auto">
              <a:xfrm>
                <a:off x="0" y="48"/>
                <a:ext cx="272" cy="1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>
                  <a:lnSpc>
                    <a:spcPct val="119000"/>
                  </a:lnSpc>
                  <a:tabLst>
                    <a:tab pos="366104" algn="l"/>
                  </a:tabLst>
                </a:pPr>
                <a:r>
                  <a:rPr lang="en-US" sz="11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1N</a:t>
                </a:r>
              </a:p>
            </p:txBody>
          </p:sp>
        </p:grpSp>
        <p:sp>
          <p:nvSpPr>
            <p:cNvPr id="83001" name="Rectangle 57"/>
            <p:cNvSpPr>
              <a:spLocks/>
            </p:cNvSpPr>
            <p:nvPr/>
          </p:nvSpPr>
          <p:spPr bwMode="auto">
            <a:xfrm>
              <a:off x="1528" y="2424"/>
              <a:ext cx="1072" cy="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Gametes</a:t>
              </a:r>
              <a:b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</a:b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(eggs or sperm)</a:t>
              </a:r>
            </a:p>
          </p:txBody>
        </p:sp>
        <p:sp>
          <p:nvSpPr>
            <p:cNvPr id="83002" name="Line 58"/>
            <p:cNvSpPr>
              <a:spLocks noChangeShapeType="1"/>
            </p:cNvSpPr>
            <p:nvPr/>
          </p:nvSpPr>
          <p:spPr bwMode="auto">
            <a:xfrm rot="10800000" flipH="1">
              <a:off x="472" y="2158"/>
              <a:ext cx="225" cy="204"/>
            </a:xfrm>
            <a:prstGeom prst="line">
              <a:avLst/>
            </a:prstGeom>
            <a:noFill/>
            <a:ln w="508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003" name="Line 59"/>
            <p:cNvSpPr>
              <a:spLocks noChangeShapeType="1"/>
            </p:cNvSpPr>
            <p:nvPr/>
          </p:nvSpPr>
          <p:spPr bwMode="auto">
            <a:xfrm rot="10800000">
              <a:off x="864" y="2158"/>
              <a:ext cx="218" cy="204"/>
            </a:xfrm>
            <a:prstGeom prst="line">
              <a:avLst/>
            </a:prstGeom>
            <a:noFill/>
            <a:ln w="508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004" name="Line 60"/>
            <p:cNvSpPr>
              <a:spLocks noChangeShapeType="1"/>
            </p:cNvSpPr>
            <p:nvPr/>
          </p:nvSpPr>
          <p:spPr bwMode="auto">
            <a:xfrm rot="10800000" flipH="1">
              <a:off x="2912" y="2158"/>
              <a:ext cx="225" cy="204"/>
            </a:xfrm>
            <a:prstGeom prst="line">
              <a:avLst/>
            </a:prstGeom>
            <a:noFill/>
            <a:ln w="508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005" name="Line 61"/>
            <p:cNvSpPr>
              <a:spLocks noChangeShapeType="1"/>
            </p:cNvSpPr>
            <p:nvPr/>
          </p:nvSpPr>
          <p:spPr bwMode="auto">
            <a:xfrm rot="10800000">
              <a:off x="3304" y="2158"/>
              <a:ext cx="218" cy="204"/>
            </a:xfrm>
            <a:prstGeom prst="line">
              <a:avLst/>
            </a:prstGeom>
            <a:noFill/>
            <a:ln w="508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7664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 build="p" bldLvl="5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1"/>
          <p:cNvSpPr>
            <a:spLocks noChangeArrowheads="1"/>
          </p:cNvSpPr>
          <p:nvPr>
            <p:ph type="title"/>
          </p:nvPr>
        </p:nvSpPr>
        <p:spPr>
          <a:xfrm>
            <a:off x="-8930" y="-17860"/>
            <a:ext cx="9187533" cy="812602"/>
          </a:xfrm>
          <a:ln/>
        </p:spPr>
        <p:txBody>
          <a:bodyPr lIns="0" tIns="0" rIns="0" bIns="0" anchor="b"/>
          <a:lstStyle/>
          <a:p>
            <a:pPr>
              <a:tabLst>
                <a:tab pos="669703" algn="l"/>
              </a:tabLst>
            </a:pPr>
            <a:r>
              <a:rPr lang="en-US">
                <a:solidFill>
                  <a:srgbClr val="000000"/>
                </a:solidFill>
              </a:rPr>
              <a:t>Cell Division: An Overview</a:t>
            </a:r>
          </a:p>
        </p:txBody>
      </p:sp>
      <p:grpSp>
        <p:nvGrpSpPr>
          <p:cNvPr id="86018" name="Group 2"/>
          <p:cNvGrpSpPr>
            <a:grpSpLocks/>
          </p:cNvGrpSpPr>
          <p:nvPr/>
        </p:nvGrpSpPr>
        <p:grpSpPr bwMode="auto">
          <a:xfrm>
            <a:off x="204267" y="981150"/>
            <a:ext cx="1117327" cy="5367858"/>
            <a:chOff x="137" y="221"/>
            <a:chExt cx="1000" cy="4808"/>
          </a:xfrm>
        </p:grpSpPr>
        <p:grpSp>
          <p:nvGrpSpPr>
            <p:cNvPr id="86019" name="Group 3"/>
            <p:cNvGrpSpPr>
              <a:grpSpLocks/>
            </p:cNvGrpSpPr>
            <p:nvPr/>
          </p:nvGrpSpPr>
          <p:grpSpPr bwMode="auto">
            <a:xfrm>
              <a:off x="161" y="3444"/>
              <a:ext cx="976" cy="1585"/>
              <a:chOff x="137" y="185"/>
              <a:chExt cx="976" cy="1584"/>
            </a:xfrm>
          </p:grpSpPr>
          <p:sp>
            <p:nvSpPr>
              <p:cNvPr id="86020" name="Rectangle 4"/>
              <p:cNvSpPr>
                <a:spLocks/>
              </p:cNvSpPr>
              <p:nvPr/>
            </p:nvSpPr>
            <p:spPr bwMode="auto">
              <a:xfrm rot="-5400000">
                <a:off x="17" y="761"/>
                <a:ext cx="1216" cy="800"/>
              </a:xfrm>
              <a:prstGeom prst="rect">
                <a:avLst/>
              </a:prstGeom>
              <a:solidFill>
                <a:schemeClr val="accent1">
                  <a:alpha val="49803"/>
                </a:schemeClr>
              </a:solidFill>
              <a:ln w="25400">
                <a:solidFill>
                  <a:srgbClr val="6D381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021" name="Rectangle 5"/>
              <p:cNvSpPr>
                <a:spLocks/>
              </p:cNvSpPr>
              <p:nvPr/>
            </p:nvSpPr>
            <p:spPr bwMode="auto">
              <a:xfrm>
                <a:off x="356" y="1057"/>
                <a:ext cx="539" cy="3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Female</a:t>
                </a:r>
                <a:b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</a:br>
                <a: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embryo</a:t>
                </a:r>
              </a:p>
            </p:txBody>
          </p:sp>
          <p:sp>
            <p:nvSpPr>
              <p:cNvPr id="86022" name="Rectangle 6"/>
              <p:cNvSpPr>
                <a:spLocks/>
              </p:cNvSpPr>
              <p:nvPr/>
            </p:nvSpPr>
            <p:spPr bwMode="auto">
              <a:xfrm>
                <a:off x="489" y="1497"/>
                <a:ext cx="227" cy="1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300" b="1" i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2N</a:t>
                </a:r>
              </a:p>
            </p:txBody>
          </p:sp>
          <p:pic>
            <p:nvPicPr>
              <p:cNvPr id="86023" name="Picture 7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700000">
                <a:off x="229" y="137"/>
                <a:ext cx="792" cy="9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86024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6" y="185"/>
                <a:ext cx="245" cy="2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86025" name="Group 9"/>
            <p:cNvGrpSpPr>
              <a:grpSpLocks/>
            </p:cNvGrpSpPr>
            <p:nvPr/>
          </p:nvGrpSpPr>
          <p:grpSpPr bwMode="auto">
            <a:xfrm>
              <a:off x="137" y="221"/>
              <a:ext cx="976" cy="1552"/>
              <a:chOff x="137" y="221"/>
              <a:chExt cx="976" cy="1552"/>
            </a:xfrm>
          </p:grpSpPr>
          <p:sp>
            <p:nvSpPr>
              <p:cNvPr id="86026" name="Rectangle 10"/>
              <p:cNvSpPr>
                <a:spLocks/>
              </p:cNvSpPr>
              <p:nvPr/>
            </p:nvSpPr>
            <p:spPr bwMode="auto">
              <a:xfrm rot="-5400000">
                <a:off x="97" y="765"/>
                <a:ext cx="1216" cy="800"/>
              </a:xfrm>
              <a:prstGeom prst="rect">
                <a:avLst/>
              </a:prstGeom>
              <a:solidFill>
                <a:schemeClr val="accent1">
                  <a:alpha val="49803"/>
                </a:schemeClr>
              </a:solidFill>
              <a:ln w="25400">
                <a:solidFill>
                  <a:srgbClr val="6D381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027" name="Rectangle 11"/>
              <p:cNvSpPr>
                <a:spLocks/>
              </p:cNvSpPr>
              <p:nvPr/>
            </p:nvSpPr>
            <p:spPr bwMode="auto">
              <a:xfrm>
                <a:off x="432" y="1069"/>
                <a:ext cx="539" cy="3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Male</a:t>
                </a:r>
                <a:b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</a:br>
                <a: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embryo</a:t>
                </a:r>
              </a:p>
            </p:txBody>
          </p:sp>
          <p:sp>
            <p:nvSpPr>
              <p:cNvPr id="86028" name="Rectangle 12"/>
              <p:cNvSpPr>
                <a:spLocks/>
              </p:cNvSpPr>
              <p:nvPr/>
            </p:nvSpPr>
            <p:spPr bwMode="auto">
              <a:xfrm>
                <a:off x="569" y="1501"/>
                <a:ext cx="227" cy="1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300" b="1" i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2N</a:t>
                </a:r>
              </a:p>
            </p:txBody>
          </p:sp>
          <p:pic>
            <p:nvPicPr>
              <p:cNvPr id="86029" name="Picture 1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700000">
                <a:off x="229" y="137"/>
                <a:ext cx="792" cy="9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86030" name="Picture 1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1" y="221"/>
                <a:ext cx="256" cy="2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86031" name="Group 15"/>
          <p:cNvGrpSpPr>
            <a:grpSpLocks/>
          </p:cNvGrpSpPr>
          <p:nvPr/>
        </p:nvGrpSpPr>
        <p:grpSpPr bwMode="auto">
          <a:xfrm>
            <a:off x="4982766" y="3241477"/>
            <a:ext cx="1169789" cy="1660922"/>
            <a:chOff x="0" y="0"/>
            <a:chExt cx="1048" cy="1488"/>
          </a:xfrm>
        </p:grpSpPr>
        <p:sp>
          <p:nvSpPr>
            <p:cNvPr id="86032" name="Rectangle 16"/>
            <p:cNvSpPr>
              <a:spLocks/>
            </p:cNvSpPr>
            <p:nvPr/>
          </p:nvSpPr>
          <p:spPr bwMode="auto">
            <a:xfrm>
              <a:off x="72" y="0"/>
              <a:ext cx="784" cy="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 i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Many mitotic</a:t>
              </a:r>
              <a:endParaRPr lang="en-US" sz="1300">
                <a:solidFill>
                  <a:srgbClr val="17151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  <a:p>
              <a:pPr marL="80364" algn="ctr">
                <a:tabLst>
                  <a:tab pos="366104" algn="l"/>
                </a:tabLst>
              </a:pPr>
              <a:r>
                <a:rPr lang="en-US" sz="1300" i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divisions</a:t>
              </a:r>
            </a:p>
          </p:txBody>
        </p:sp>
        <p:sp>
          <p:nvSpPr>
            <p:cNvPr id="86033" name="Rectangle 17"/>
            <p:cNvSpPr>
              <a:spLocks/>
            </p:cNvSpPr>
            <p:nvPr/>
          </p:nvSpPr>
          <p:spPr bwMode="auto">
            <a:xfrm>
              <a:off x="0" y="1160"/>
              <a:ext cx="1048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 b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Somatic cell production</a:t>
              </a:r>
            </a:p>
          </p:txBody>
        </p:sp>
        <p:sp>
          <p:nvSpPr>
            <p:cNvPr id="86034" name="Line 18"/>
            <p:cNvSpPr>
              <a:spLocks noChangeShapeType="1"/>
            </p:cNvSpPr>
            <p:nvPr/>
          </p:nvSpPr>
          <p:spPr bwMode="auto">
            <a:xfrm flipH="1">
              <a:off x="168" y="528"/>
              <a:ext cx="786" cy="0"/>
            </a:xfrm>
            <a:prstGeom prst="line">
              <a:avLst/>
            </a:prstGeom>
            <a:noFill/>
            <a:ln w="762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6035" name="Group 19"/>
          <p:cNvGrpSpPr>
            <a:grpSpLocks/>
          </p:cNvGrpSpPr>
          <p:nvPr/>
        </p:nvGrpSpPr>
        <p:grpSpPr bwMode="auto">
          <a:xfrm>
            <a:off x="5954986" y="2134196"/>
            <a:ext cx="1438796" cy="2330648"/>
            <a:chOff x="137" y="0"/>
            <a:chExt cx="1288" cy="2088"/>
          </a:xfrm>
        </p:grpSpPr>
        <p:sp>
          <p:nvSpPr>
            <p:cNvPr id="86036" name="Rectangle 20"/>
            <p:cNvSpPr>
              <a:spLocks/>
            </p:cNvSpPr>
            <p:nvPr/>
          </p:nvSpPr>
          <p:spPr bwMode="auto">
            <a:xfrm rot="-5400000">
              <a:off x="17" y="1080"/>
              <a:ext cx="1216" cy="800"/>
            </a:xfrm>
            <a:prstGeom prst="rect">
              <a:avLst/>
            </a:prstGeom>
            <a:solidFill>
              <a:schemeClr val="accent1">
                <a:alpha val="49803"/>
              </a:schemeClr>
            </a:solidFill>
            <a:ln w="25400">
              <a:solidFill>
                <a:srgbClr val="6D381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37" name="Rectangle 21"/>
            <p:cNvSpPr>
              <a:spLocks/>
            </p:cNvSpPr>
            <p:nvPr/>
          </p:nvSpPr>
          <p:spPr bwMode="auto">
            <a:xfrm>
              <a:off x="353" y="0"/>
              <a:ext cx="1072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 double set of chromosomes</a:t>
              </a:r>
            </a:p>
          </p:txBody>
        </p:sp>
        <p:sp>
          <p:nvSpPr>
            <p:cNvPr id="86038" name="Rectangle 22"/>
            <p:cNvSpPr>
              <a:spLocks/>
            </p:cNvSpPr>
            <p:nvPr/>
          </p:nvSpPr>
          <p:spPr bwMode="auto">
            <a:xfrm>
              <a:off x="313" y="1552"/>
              <a:ext cx="556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Embryo</a:t>
              </a:r>
            </a:p>
          </p:txBody>
        </p:sp>
        <p:sp>
          <p:nvSpPr>
            <p:cNvPr id="86039" name="Rectangle 23"/>
            <p:cNvSpPr>
              <a:spLocks/>
            </p:cNvSpPr>
            <p:nvPr/>
          </p:nvSpPr>
          <p:spPr bwMode="auto">
            <a:xfrm>
              <a:off x="489" y="1800"/>
              <a:ext cx="227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 i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2N</a:t>
              </a:r>
            </a:p>
          </p:txBody>
        </p:sp>
        <p:pic>
          <p:nvPicPr>
            <p:cNvPr id="86040" name="Picture 2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700000">
              <a:off x="229" y="479"/>
              <a:ext cx="792" cy="9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6041" name="Line 25"/>
            <p:cNvSpPr>
              <a:spLocks noChangeShapeType="1"/>
            </p:cNvSpPr>
            <p:nvPr/>
          </p:nvSpPr>
          <p:spPr bwMode="auto">
            <a:xfrm rot="10800000" flipH="1">
              <a:off x="809" y="313"/>
              <a:ext cx="0" cy="411"/>
            </a:xfrm>
            <a:prstGeom prst="line">
              <a:avLst/>
            </a:prstGeom>
            <a:noFill/>
            <a:ln w="38100">
              <a:solidFill>
                <a:srgbClr val="FD1C0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6042" name="Group 26"/>
          <p:cNvGrpSpPr>
            <a:grpSpLocks/>
          </p:cNvGrpSpPr>
          <p:nvPr/>
        </p:nvGrpSpPr>
        <p:grpSpPr bwMode="auto">
          <a:xfrm>
            <a:off x="3696891" y="1472283"/>
            <a:ext cx="2634258" cy="4724921"/>
            <a:chOff x="0" y="0"/>
            <a:chExt cx="2360" cy="4232"/>
          </a:xfrm>
        </p:grpSpPr>
        <p:sp>
          <p:nvSpPr>
            <p:cNvPr id="86043" name="Oval 27"/>
            <p:cNvSpPr>
              <a:spLocks/>
            </p:cNvSpPr>
            <p:nvPr/>
          </p:nvSpPr>
          <p:spPr bwMode="auto">
            <a:xfrm>
              <a:off x="0" y="3296"/>
              <a:ext cx="944" cy="936"/>
            </a:xfrm>
            <a:prstGeom prst="ellipse">
              <a:avLst/>
            </a:prstGeom>
            <a:solidFill>
              <a:schemeClr val="accent1">
                <a:alpha val="49803"/>
              </a:schemeClr>
            </a:solidFill>
            <a:ln w="25400">
              <a:solidFill>
                <a:srgbClr val="6D381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44" name="Oval 28"/>
            <p:cNvSpPr>
              <a:spLocks/>
            </p:cNvSpPr>
            <p:nvPr/>
          </p:nvSpPr>
          <p:spPr bwMode="auto">
            <a:xfrm>
              <a:off x="8" y="48"/>
              <a:ext cx="944" cy="936"/>
            </a:xfrm>
            <a:prstGeom prst="ellipse">
              <a:avLst/>
            </a:prstGeom>
            <a:solidFill>
              <a:schemeClr val="accent1">
                <a:alpha val="49803"/>
              </a:schemeClr>
            </a:solidFill>
            <a:ln w="25400">
              <a:solidFill>
                <a:srgbClr val="6D381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45" name="Line 29"/>
            <p:cNvSpPr>
              <a:spLocks noChangeShapeType="1"/>
            </p:cNvSpPr>
            <p:nvPr/>
          </p:nvSpPr>
          <p:spPr bwMode="auto">
            <a:xfrm rot="10800000" flipH="1">
              <a:off x="683" y="392"/>
              <a:ext cx="549" cy="67"/>
            </a:xfrm>
            <a:prstGeom prst="line">
              <a:avLst/>
            </a:prstGeom>
            <a:noFill/>
            <a:ln w="38100">
              <a:solidFill>
                <a:srgbClr val="FD1C0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46" name="Rectangle 30"/>
            <p:cNvSpPr>
              <a:spLocks/>
            </p:cNvSpPr>
            <p:nvPr/>
          </p:nvSpPr>
          <p:spPr bwMode="auto">
            <a:xfrm>
              <a:off x="1232" y="224"/>
              <a:ext cx="1128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 single set of chromosomes</a:t>
              </a:r>
            </a:p>
          </p:txBody>
        </p:sp>
        <p:sp>
          <p:nvSpPr>
            <p:cNvPr id="86047" name="Rectangle 31"/>
            <p:cNvSpPr>
              <a:spLocks/>
            </p:cNvSpPr>
            <p:nvPr/>
          </p:nvSpPr>
          <p:spPr bwMode="auto">
            <a:xfrm>
              <a:off x="272" y="3800"/>
              <a:ext cx="368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Egg</a:t>
              </a:r>
            </a:p>
          </p:txBody>
        </p:sp>
        <p:sp>
          <p:nvSpPr>
            <p:cNvPr id="86048" name="Rectangle 32"/>
            <p:cNvSpPr>
              <a:spLocks/>
            </p:cNvSpPr>
            <p:nvPr/>
          </p:nvSpPr>
          <p:spPr bwMode="auto">
            <a:xfrm>
              <a:off x="320" y="4008"/>
              <a:ext cx="227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 i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1N</a:t>
              </a:r>
            </a:p>
          </p:txBody>
        </p:sp>
        <p:pic>
          <p:nvPicPr>
            <p:cNvPr id="86049" name="Picture 3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" y="3312"/>
              <a:ext cx="472" cy="4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6050" name="Rectangle 34"/>
            <p:cNvSpPr>
              <a:spLocks/>
            </p:cNvSpPr>
            <p:nvPr/>
          </p:nvSpPr>
          <p:spPr bwMode="auto">
            <a:xfrm>
              <a:off x="192" y="528"/>
              <a:ext cx="465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Sperm</a:t>
              </a:r>
            </a:p>
          </p:txBody>
        </p:sp>
        <p:sp>
          <p:nvSpPr>
            <p:cNvPr id="86051" name="Rectangle 35"/>
            <p:cNvSpPr>
              <a:spLocks/>
            </p:cNvSpPr>
            <p:nvPr/>
          </p:nvSpPr>
          <p:spPr bwMode="auto">
            <a:xfrm>
              <a:off x="320" y="720"/>
              <a:ext cx="227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 i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1N</a:t>
              </a:r>
            </a:p>
          </p:txBody>
        </p:sp>
        <p:pic>
          <p:nvPicPr>
            <p:cNvPr id="86052" name="Picture 3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0"/>
              <a:ext cx="968" cy="5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86053" name="Group 37"/>
          <p:cNvGrpSpPr>
            <a:grpSpLocks/>
          </p:cNvGrpSpPr>
          <p:nvPr/>
        </p:nvGrpSpPr>
        <p:grpSpPr bwMode="auto">
          <a:xfrm>
            <a:off x="3750469" y="2580680"/>
            <a:ext cx="1357313" cy="2580680"/>
            <a:chOff x="0" y="0"/>
            <a:chExt cx="1216" cy="2312"/>
          </a:xfrm>
        </p:grpSpPr>
        <p:grpSp>
          <p:nvGrpSpPr>
            <p:cNvPr id="86054" name="Group 38"/>
            <p:cNvGrpSpPr>
              <a:grpSpLocks/>
            </p:cNvGrpSpPr>
            <p:nvPr/>
          </p:nvGrpSpPr>
          <p:grpSpPr bwMode="auto">
            <a:xfrm>
              <a:off x="0" y="0"/>
              <a:ext cx="1216" cy="2312"/>
              <a:chOff x="0" y="0"/>
              <a:chExt cx="1216" cy="2312"/>
            </a:xfrm>
          </p:grpSpPr>
          <p:sp>
            <p:nvSpPr>
              <p:cNvPr id="86055" name="Rectangle 39"/>
              <p:cNvSpPr>
                <a:spLocks/>
              </p:cNvSpPr>
              <p:nvPr/>
            </p:nvSpPr>
            <p:spPr bwMode="auto">
              <a:xfrm rot="10800000">
                <a:off x="0" y="744"/>
                <a:ext cx="1216" cy="800"/>
              </a:xfrm>
              <a:prstGeom prst="rect">
                <a:avLst/>
              </a:prstGeom>
              <a:solidFill>
                <a:schemeClr val="accent1">
                  <a:alpha val="49803"/>
                </a:schemeClr>
              </a:solidFill>
              <a:ln w="25400">
                <a:solidFill>
                  <a:srgbClr val="6D381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056" name="Rectangle 40"/>
              <p:cNvSpPr>
                <a:spLocks/>
              </p:cNvSpPr>
              <p:nvPr/>
            </p:nvSpPr>
            <p:spPr bwMode="auto">
              <a:xfrm>
                <a:off x="216" y="520"/>
                <a:ext cx="838" cy="1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Fertilization</a:t>
                </a:r>
              </a:p>
            </p:txBody>
          </p:sp>
          <p:sp>
            <p:nvSpPr>
              <p:cNvPr id="86057" name="Rectangle 41"/>
              <p:cNvSpPr>
                <a:spLocks/>
              </p:cNvSpPr>
              <p:nvPr/>
            </p:nvSpPr>
            <p:spPr bwMode="auto">
              <a:xfrm>
                <a:off x="616" y="896"/>
                <a:ext cx="490" cy="1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Zygote</a:t>
                </a:r>
              </a:p>
            </p:txBody>
          </p:sp>
          <p:sp>
            <p:nvSpPr>
              <p:cNvPr id="86058" name="Rectangle 42"/>
              <p:cNvSpPr>
                <a:spLocks/>
              </p:cNvSpPr>
              <p:nvPr/>
            </p:nvSpPr>
            <p:spPr bwMode="auto">
              <a:xfrm>
                <a:off x="760" y="1136"/>
                <a:ext cx="227" cy="1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300" b="1" i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2N</a:t>
                </a:r>
              </a:p>
            </p:txBody>
          </p:sp>
          <p:sp>
            <p:nvSpPr>
              <p:cNvPr id="86059" name="Line 43"/>
              <p:cNvSpPr>
                <a:spLocks noChangeShapeType="1"/>
              </p:cNvSpPr>
              <p:nvPr/>
            </p:nvSpPr>
            <p:spPr bwMode="auto">
              <a:xfrm rot="10800000">
                <a:off x="416" y="0"/>
                <a:ext cx="0" cy="470"/>
              </a:xfrm>
              <a:prstGeom prst="line">
                <a:avLst/>
              </a:prstGeom>
              <a:noFill/>
              <a:ln w="50800">
                <a:solidFill>
                  <a:srgbClr val="FD1D00"/>
                </a:solidFill>
                <a:prstDash val="sysDot"/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060" name="Line 44"/>
              <p:cNvSpPr>
                <a:spLocks noChangeShapeType="1"/>
              </p:cNvSpPr>
              <p:nvPr/>
            </p:nvSpPr>
            <p:spPr bwMode="auto">
              <a:xfrm>
                <a:off x="424" y="1304"/>
                <a:ext cx="0" cy="1008"/>
              </a:xfrm>
              <a:prstGeom prst="line">
                <a:avLst/>
              </a:prstGeom>
              <a:noFill/>
              <a:ln w="50800">
                <a:solidFill>
                  <a:srgbClr val="FD1D00"/>
                </a:solidFill>
                <a:prstDash val="sysDot"/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86061" name="Picture 4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" y="784"/>
              <a:ext cx="549" cy="5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86062" name="Group 46"/>
          <p:cNvGrpSpPr>
            <a:grpSpLocks/>
          </p:cNvGrpSpPr>
          <p:nvPr/>
        </p:nvGrpSpPr>
        <p:grpSpPr bwMode="auto">
          <a:xfrm>
            <a:off x="6840141" y="3241477"/>
            <a:ext cx="1116211" cy="1660922"/>
            <a:chOff x="0" y="0"/>
            <a:chExt cx="1000" cy="1488"/>
          </a:xfrm>
        </p:grpSpPr>
        <p:sp>
          <p:nvSpPr>
            <p:cNvPr id="86063" name="Rectangle 47"/>
            <p:cNvSpPr>
              <a:spLocks/>
            </p:cNvSpPr>
            <p:nvPr/>
          </p:nvSpPr>
          <p:spPr bwMode="auto">
            <a:xfrm>
              <a:off x="24" y="0"/>
              <a:ext cx="824" cy="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 i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Many mitotic</a:t>
              </a:r>
              <a:endParaRPr lang="en-US" sz="1300">
                <a:solidFill>
                  <a:srgbClr val="17151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  <a:p>
              <a:pPr marL="80364" algn="ctr">
                <a:tabLst>
                  <a:tab pos="366104" algn="l"/>
                </a:tabLst>
              </a:pPr>
              <a:r>
                <a:rPr lang="en-US" sz="1300" i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divisions</a:t>
              </a:r>
            </a:p>
          </p:txBody>
        </p:sp>
        <p:sp>
          <p:nvSpPr>
            <p:cNvPr id="86064" name="Rectangle 48"/>
            <p:cNvSpPr>
              <a:spLocks/>
            </p:cNvSpPr>
            <p:nvPr/>
          </p:nvSpPr>
          <p:spPr bwMode="auto">
            <a:xfrm>
              <a:off x="0" y="1160"/>
              <a:ext cx="1000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 b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Somatic cell production</a:t>
              </a:r>
            </a:p>
          </p:txBody>
        </p:sp>
        <p:sp>
          <p:nvSpPr>
            <p:cNvPr id="86065" name="Line 49"/>
            <p:cNvSpPr>
              <a:spLocks noChangeShapeType="1"/>
            </p:cNvSpPr>
            <p:nvPr/>
          </p:nvSpPr>
          <p:spPr bwMode="auto">
            <a:xfrm flipH="1">
              <a:off x="120" y="544"/>
              <a:ext cx="816" cy="0"/>
            </a:xfrm>
            <a:prstGeom prst="line">
              <a:avLst/>
            </a:prstGeom>
            <a:noFill/>
            <a:ln w="762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6066" name="Group 50"/>
          <p:cNvGrpSpPr>
            <a:grpSpLocks/>
          </p:cNvGrpSpPr>
          <p:nvPr/>
        </p:nvGrpSpPr>
        <p:grpSpPr bwMode="auto">
          <a:xfrm>
            <a:off x="7858125" y="2375297"/>
            <a:ext cx="1214438" cy="2580680"/>
            <a:chOff x="0" y="0"/>
            <a:chExt cx="1088" cy="2312"/>
          </a:xfrm>
        </p:grpSpPr>
        <p:sp>
          <p:nvSpPr>
            <p:cNvPr id="86067" name="Rectangle 51"/>
            <p:cNvSpPr>
              <a:spLocks/>
            </p:cNvSpPr>
            <p:nvPr/>
          </p:nvSpPr>
          <p:spPr bwMode="auto">
            <a:xfrm rot="-5400000">
              <a:off x="-208" y="880"/>
              <a:ext cx="1215" cy="800"/>
            </a:xfrm>
            <a:prstGeom prst="rect">
              <a:avLst/>
            </a:prstGeom>
            <a:solidFill>
              <a:schemeClr val="accent1">
                <a:alpha val="49803"/>
              </a:schemeClr>
            </a:solidFill>
            <a:ln w="25400">
              <a:solidFill>
                <a:srgbClr val="6D381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68" name="Rectangle 52"/>
            <p:cNvSpPr>
              <a:spLocks/>
            </p:cNvSpPr>
            <p:nvPr/>
          </p:nvSpPr>
          <p:spPr bwMode="auto">
            <a:xfrm>
              <a:off x="24" y="1248"/>
              <a:ext cx="38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Adult</a:t>
              </a:r>
            </a:p>
          </p:txBody>
        </p:sp>
        <p:sp>
          <p:nvSpPr>
            <p:cNvPr id="86069" name="Rectangle 53"/>
            <p:cNvSpPr>
              <a:spLocks/>
            </p:cNvSpPr>
            <p:nvPr/>
          </p:nvSpPr>
          <p:spPr bwMode="auto">
            <a:xfrm>
              <a:off x="112" y="1592"/>
              <a:ext cx="227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 i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2N</a:t>
              </a:r>
            </a:p>
          </p:txBody>
        </p:sp>
        <p:pic>
          <p:nvPicPr>
            <p:cNvPr id="86070" name="Picture 5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" y="0"/>
              <a:ext cx="680" cy="2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86071" name="Group 55"/>
          <p:cNvGrpSpPr>
            <a:grpSpLocks/>
          </p:cNvGrpSpPr>
          <p:nvPr/>
        </p:nvGrpSpPr>
        <p:grpSpPr bwMode="auto">
          <a:xfrm>
            <a:off x="1053703" y="2009179"/>
            <a:ext cx="1160859" cy="3670102"/>
            <a:chOff x="0" y="0"/>
            <a:chExt cx="1040" cy="3288"/>
          </a:xfrm>
        </p:grpSpPr>
        <p:sp>
          <p:nvSpPr>
            <p:cNvPr id="86072" name="Rectangle 56"/>
            <p:cNvSpPr>
              <a:spLocks/>
            </p:cNvSpPr>
            <p:nvPr/>
          </p:nvSpPr>
          <p:spPr bwMode="auto">
            <a:xfrm>
              <a:off x="0" y="1440"/>
              <a:ext cx="1040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 b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Somatic cell production</a:t>
              </a:r>
            </a:p>
          </p:txBody>
        </p:sp>
        <p:sp>
          <p:nvSpPr>
            <p:cNvPr id="86073" name="Rectangle 57"/>
            <p:cNvSpPr>
              <a:spLocks/>
            </p:cNvSpPr>
            <p:nvPr/>
          </p:nvSpPr>
          <p:spPr bwMode="auto">
            <a:xfrm>
              <a:off x="136" y="88"/>
              <a:ext cx="768" cy="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 i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Many mitotic</a:t>
              </a:r>
              <a:endParaRPr lang="en-US" sz="1300">
                <a:solidFill>
                  <a:srgbClr val="17151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  <a:p>
              <a:pPr marL="80364" algn="ctr">
                <a:tabLst>
                  <a:tab pos="366104" algn="l"/>
                </a:tabLst>
              </a:pPr>
              <a:r>
                <a:rPr lang="en-US" sz="1300" i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divisions</a:t>
              </a:r>
            </a:p>
          </p:txBody>
        </p:sp>
        <p:sp>
          <p:nvSpPr>
            <p:cNvPr id="86074" name="Line 58"/>
            <p:cNvSpPr>
              <a:spLocks noChangeShapeType="1"/>
            </p:cNvSpPr>
            <p:nvPr/>
          </p:nvSpPr>
          <p:spPr bwMode="auto">
            <a:xfrm rot="10800000">
              <a:off x="199" y="0"/>
              <a:ext cx="705" cy="0"/>
            </a:xfrm>
            <a:prstGeom prst="line">
              <a:avLst/>
            </a:prstGeom>
            <a:noFill/>
            <a:ln w="762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75" name="Line 59"/>
            <p:cNvSpPr>
              <a:spLocks noChangeShapeType="1"/>
            </p:cNvSpPr>
            <p:nvPr/>
          </p:nvSpPr>
          <p:spPr bwMode="auto">
            <a:xfrm flipH="1">
              <a:off x="143" y="3288"/>
              <a:ext cx="745" cy="0"/>
            </a:xfrm>
            <a:prstGeom prst="line">
              <a:avLst/>
            </a:prstGeom>
            <a:noFill/>
            <a:ln w="762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76" name="Rectangle 60"/>
            <p:cNvSpPr>
              <a:spLocks/>
            </p:cNvSpPr>
            <p:nvPr/>
          </p:nvSpPr>
          <p:spPr bwMode="auto">
            <a:xfrm>
              <a:off x="112" y="2680"/>
              <a:ext cx="768" cy="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 i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Many mitotic</a:t>
              </a:r>
              <a:endParaRPr lang="en-US" sz="1300">
                <a:solidFill>
                  <a:srgbClr val="17151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  <a:p>
              <a:pPr marL="80364" algn="ctr">
                <a:tabLst>
                  <a:tab pos="366104" algn="l"/>
                </a:tabLst>
              </a:pPr>
              <a:r>
                <a:rPr lang="en-US" sz="1300" i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divisions</a:t>
              </a:r>
            </a:p>
          </p:txBody>
        </p:sp>
      </p:grpSp>
      <p:grpSp>
        <p:nvGrpSpPr>
          <p:cNvPr id="86077" name="Group 61"/>
          <p:cNvGrpSpPr>
            <a:grpSpLocks/>
          </p:cNvGrpSpPr>
          <p:nvPr/>
        </p:nvGrpSpPr>
        <p:grpSpPr bwMode="auto">
          <a:xfrm>
            <a:off x="2669977" y="2035969"/>
            <a:ext cx="1279178" cy="3977060"/>
            <a:chOff x="0" y="0"/>
            <a:chExt cx="1146" cy="3563"/>
          </a:xfrm>
        </p:grpSpPr>
        <p:sp>
          <p:nvSpPr>
            <p:cNvPr id="86078" name="Line 62"/>
            <p:cNvSpPr>
              <a:spLocks noChangeShapeType="1"/>
            </p:cNvSpPr>
            <p:nvPr/>
          </p:nvSpPr>
          <p:spPr bwMode="auto">
            <a:xfrm flipH="1">
              <a:off x="248" y="0"/>
              <a:ext cx="898" cy="0"/>
            </a:xfrm>
            <a:prstGeom prst="line">
              <a:avLst/>
            </a:prstGeom>
            <a:noFill/>
            <a:ln w="762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79" name="Rectangle 63"/>
            <p:cNvSpPr>
              <a:spLocks/>
            </p:cNvSpPr>
            <p:nvPr/>
          </p:nvSpPr>
          <p:spPr bwMode="auto">
            <a:xfrm>
              <a:off x="376" y="3384"/>
              <a:ext cx="543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i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Meiosis</a:t>
              </a:r>
            </a:p>
          </p:txBody>
        </p:sp>
        <p:sp>
          <p:nvSpPr>
            <p:cNvPr id="86080" name="Rectangle 64"/>
            <p:cNvSpPr>
              <a:spLocks/>
            </p:cNvSpPr>
            <p:nvPr/>
          </p:nvSpPr>
          <p:spPr bwMode="auto">
            <a:xfrm>
              <a:off x="336" y="168"/>
              <a:ext cx="543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i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Meiosis</a:t>
              </a:r>
            </a:p>
          </p:txBody>
        </p:sp>
        <p:sp>
          <p:nvSpPr>
            <p:cNvPr id="86081" name="Rectangle 65"/>
            <p:cNvSpPr>
              <a:spLocks/>
            </p:cNvSpPr>
            <p:nvPr/>
          </p:nvSpPr>
          <p:spPr bwMode="auto">
            <a:xfrm>
              <a:off x="0" y="1384"/>
              <a:ext cx="872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 b="1">
                  <a:solidFill>
                    <a:srgbClr val="17151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Gamete production</a:t>
              </a:r>
            </a:p>
          </p:txBody>
        </p:sp>
        <p:sp>
          <p:nvSpPr>
            <p:cNvPr id="86082" name="Line 66"/>
            <p:cNvSpPr>
              <a:spLocks noChangeShapeType="1"/>
            </p:cNvSpPr>
            <p:nvPr/>
          </p:nvSpPr>
          <p:spPr bwMode="auto">
            <a:xfrm flipH="1">
              <a:off x="248" y="3256"/>
              <a:ext cx="752" cy="0"/>
            </a:xfrm>
            <a:prstGeom prst="line">
              <a:avLst/>
            </a:prstGeom>
            <a:noFill/>
            <a:ln w="762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6083" name="Group 67"/>
          <p:cNvGrpSpPr>
            <a:grpSpLocks/>
          </p:cNvGrpSpPr>
          <p:nvPr/>
        </p:nvGrpSpPr>
        <p:grpSpPr bwMode="auto">
          <a:xfrm>
            <a:off x="2035969" y="884039"/>
            <a:ext cx="1214438" cy="5765230"/>
            <a:chOff x="0" y="0"/>
            <a:chExt cx="1088" cy="5165"/>
          </a:xfrm>
        </p:grpSpPr>
        <p:grpSp>
          <p:nvGrpSpPr>
            <p:cNvPr id="86084" name="Group 68"/>
            <p:cNvGrpSpPr>
              <a:grpSpLocks/>
            </p:cNvGrpSpPr>
            <p:nvPr/>
          </p:nvGrpSpPr>
          <p:grpSpPr bwMode="auto">
            <a:xfrm>
              <a:off x="32" y="0"/>
              <a:ext cx="1056" cy="2004"/>
              <a:chOff x="0" y="0"/>
              <a:chExt cx="1056" cy="2004"/>
            </a:xfrm>
          </p:grpSpPr>
          <p:sp>
            <p:nvSpPr>
              <p:cNvPr id="86085" name="Rectangle 69"/>
              <p:cNvSpPr>
                <a:spLocks/>
              </p:cNvSpPr>
              <p:nvPr/>
            </p:nvSpPr>
            <p:spPr bwMode="auto">
              <a:xfrm rot="-5400000">
                <a:off x="-208" y="640"/>
                <a:ext cx="1215" cy="800"/>
              </a:xfrm>
              <a:prstGeom prst="rect">
                <a:avLst/>
              </a:prstGeom>
              <a:solidFill>
                <a:schemeClr val="accent1">
                  <a:alpha val="49803"/>
                </a:schemeClr>
              </a:solidFill>
              <a:ln w="25400">
                <a:solidFill>
                  <a:srgbClr val="6D381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086" name="Rectangle 70"/>
              <p:cNvSpPr>
                <a:spLocks/>
              </p:cNvSpPr>
              <p:nvPr/>
            </p:nvSpPr>
            <p:spPr bwMode="auto">
              <a:xfrm>
                <a:off x="0" y="840"/>
                <a:ext cx="448" cy="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Male</a:t>
                </a:r>
                <a:b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</a:br>
                <a: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adult</a:t>
                </a:r>
              </a:p>
            </p:txBody>
          </p:sp>
          <p:sp>
            <p:nvSpPr>
              <p:cNvPr id="86087" name="Rectangle 71"/>
              <p:cNvSpPr>
                <a:spLocks/>
              </p:cNvSpPr>
              <p:nvPr/>
            </p:nvSpPr>
            <p:spPr bwMode="auto">
              <a:xfrm>
                <a:off x="160" y="1328"/>
                <a:ext cx="227" cy="1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300" b="1" i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2N</a:t>
                </a:r>
              </a:p>
            </p:txBody>
          </p:sp>
          <p:pic>
            <p:nvPicPr>
              <p:cNvPr id="86088" name="Picture 72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" y="0"/>
                <a:ext cx="720" cy="20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86089" name="Group 73"/>
            <p:cNvGrpSpPr>
              <a:grpSpLocks/>
            </p:cNvGrpSpPr>
            <p:nvPr/>
          </p:nvGrpSpPr>
          <p:grpSpPr bwMode="auto">
            <a:xfrm>
              <a:off x="0" y="3240"/>
              <a:ext cx="1088" cy="1925"/>
              <a:chOff x="0" y="0"/>
              <a:chExt cx="1088" cy="1925"/>
            </a:xfrm>
          </p:grpSpPr>
          <p:sp>
            <p:nvSpPr>
              <p:cNvPr id="86090" name="Rectangle 74"/>
              <p:cNvSpPr>
                <a:spLocks/>
              </p:cNvSpPr>
              <p:nvPr/>
            </p:nvSpPr>
            <p:spPr bwMode="auto">
              <a:xfrm rot="-5400000">
                <a:off x="-208" y="656"/>
                <a:ext cx="1215" cy="800"/>
              </a:xfrm>
              <a:prstGeom prst="rect">
                <a:avLst/>
              </a:prstGeom>
              <a:solidFill>
                <a:schemeClr val="accent1">
                  <a:alpha val="49803"/>
                </a:schemeClr>
              </a:solidFill>
              <a:ln w="25400">
                <a:solidFill>
                  <a:srgbClr val="6D381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091" name="Rectangle 75"/>
              <p:cNvSpPr>
                <a:spLocks/>
              </p:cNvSpPr>
              <p:nvPr/>
            </p:nvSpPr>
            <p:spPr bwMode="auto">
              <a:xfrm>
                <a:off x="8" y="880"/>
                <a:ext cx="576" cy="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Female</a:t>
                </a:r>
                <a:b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</a:br>
                <a:r>
                  <a:rPr lang="en-US" sz="1300" b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adult</a:t>
                </a:r>
              </a:p>
            </p:txBody>
          </p:sp>
          <p:sp>
            <p:nvSpPr>
              <p:cNvPr id="86092" name="Rectangle 76"/>
              <p:cNvSpPr>
                <a:spLocks/>
              </p:cNvSpPr>
              <p:nvPr/>
            </p:nvSpPr>
            <p:spPr bwMode="auto">
              <a:xfrm>
                <a:off x="160" y="1376"/>
                <a:ext cx="227" cy="1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300" b="1" i="1">
                    <a:solidFill>
                      <a:srgbClr val="17151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2N</a:t>
                </a:r>
              </a:p>
            </p:txBody>
          </p:sp>
          <p:pic>
            <p:nvPicPr>
              <p:cNvPr id="86093" name="Picture 77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8" y="0"/>
                <a:ext cx="520" cy="19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680509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>
            <p:ph type="title"/>
          </p:nvPr>
        </p:nvSpPr>
        <p:spPr>
          <a:xfrm>
            <a:off x="-17859" y="-8930"/>
            <a:ext cx="9187533" cy="812602"/>
          </a:xfrm>
          <a:ln/>
        </p:spPr>
        <p:txBody>
          <a:bodyPr lIns="0" tIns="0" rIns="0" bIns="0" anchor="b"/>
          <a:lstStyle/>
          <a:p>
            <a:pPr>
              <a:lnSpc>
                <a:spcPct val="69000"/>
              </a:lnSpc>
              <a:tabLst>
                <a:tab pos="669703" algn="l"/>
              </a:tabLst>
            </a:pPr>
            <a:r>
              <a:rPr lang="en-US"/>
              <a:t>Cell Division</a:t>
            </a:r>
          </a:p>
        </p:txBody>
      </p:sp>
      <p:sp>
        <p:nvSpPr>
          <p:cNvPr id="66562" name="Rectangle 2"/>
          <p:cNvSpPr>
            <a:spLocks noChangeArrowheads="1"/>
          </p:cNvSpPr>
          <p:nvPr>
            <p:ph type="body" idx="1"/>
          </p:nvPr>
        </p:nvSpPr>
        <p:spPr>
          <a:xfrm>
            <a:off x="491133" y="1000125"/>
            <a:ext cx="5179219" cy="2294930"/>
          </a:xfrm>
          <a:ln/>
        </p:spPr>
        <p:txBody>
          <a:bodyPr>
            <a:normAutofit fontScale="62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b="1" dirty="0">
                <a:solidFill>
                  <a:srgbClr val="001BFF"/>
                </a:solidFill>
              </a:rPr>
              <a:t>Cell division</a:t>
            </a:r>
            <a:r>
              <a:rPr lang="en-US" dirty="0"/>
              <a:t> is the process where a parent cell </a:t>
            </a:r>
            <a:r>
              <a:rPr lang="en-US" b="1" dirty="0">
                <a:solidFill>
                  <a:srgbClr val="001BFF"/>
                </a:solidFill>
              </a:rPr>
              <a:t>divides</a:t>
            </a:r>
            <a:r>
              <a:rPr lang="en-US" dirty="0"/>
              <a:t> into two daughter cells.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There are two types of cell division: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b="1" dirty="0">
                <a:solidFill>
                  <a:srgbClr val="001BFF"/>
                </a:solidFill>
              </a:rPr>
              <a:t>Mitosis </a:t>
            </a:r>
            <a:r>
              <a:rPr lang="en-US" dirty="0"/>
              <a:t>occurs in somatic cells.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b="1" dirty="0">
                <a:solidFill>
                  <a:srgbClr val="001BFF"/>
                </a:solidFill>
              </a:rPr>
              <a:t>Meiosis </a:t>
            </a:r>
            <a:r>
              <a:rPr lang="en-US" dirty="0"/>
              <a:t>occurs in the sex organs and produces </a:t>
            </a:r>
            <a:r>
              <a:rPr lang="en-US" dirty="0" smtClean="0"/>
              <a:t>gametes.</a:t>
            </a:r>
            <a:endParaRPr lang="en-US" dirty="0"/>
          </a:p>
        </p:txBody>
      </p:sp>
      <p:grpSp>
        <p:nvGrpSpPr>
          <p:cNvPr id="66563" name="Group 3"/>
          <p:cNvGrpSpPr>
            <a:grpSpLocks/>
          </p:cNvGrpSpPr>
          <p:nvPr/>
        </p:nvGrpSpPr>
        <p:grpSpPr bwMode="auto">
          <a:xfrm>
            <a:off x="5866804" y="1294805"/>
            <a:ext cx="2786063" cy="5063133"/>
            <a:chOff x="0" y="0"/>
            <a:chExt cx="2496" cy="4536"/>
          </a:xfrm>
        </p:grpSpPr>
        <p:sp>
          <p:nvSpPr>
            <p:cNvPr id="66564" name="Line 4"/>
            <p:cNvSpPr>
              <a:spLocks noChangeShapeType="1"/>
            </p:cNvSpPr>
            <p:nvPr/>
          </p:nvSpPr>
          <p:spPr bwMode="auto">
            <a:xfrm rot="10800000" flipH="1">
              <a:off x="1429" y="3095"/>
              <a:ext cx="0" cy="345"/>
            </a:xfrm>
            <a:prstGeom prst="line">
              <a:avLst/>
            </a:prstGeom>
            <a:noFill/>
            <a:ln w="50800">
              <a:solidFill>
                <a:srgbClr val="82FA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66565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96" cy="3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66566" name="Line 6"/>
            <p:cNvSpPr>
              <a:spLocks noChangeShapeType="1"/>
            </p:cNvSpPr>
            <p:nvPr/>
          </p:nvSpPr>
          <p:spPr bwMode="auto">
            <a:xfrm>
              <a:off x="1369" y="2252"/>
              <a:ext cx="344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567" name="Line 7"/>
            <p:cNvSpPr>
              <a:spLocks noChangeShapeType="1"/>
            </p:cNvSpPr>
            <p:nvPr/>
          </p:nvSpPr>
          <p:spPr bwMode="auto">
            <a:xfrm>
              <a:off x="2105" y="548"/>
              <a:ext cx="344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568" name="Line 8"/>
            <p:cNvSpPr>
              <a:spLocks noChangeShapeType="1"/>
            </p:cNvSpPr>
            <p:nvPr/>
          </p:nvSpPr>
          <p:spPr bwMode="auto">
            <a:xfrm>
              <a:off x="1633" y="3372"/>
              <a:ext cx="344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569" name="Line 9"/>
            <p:cNvSpPr>
              <a:spLocks noChangeShapeType="1"/>
            </p:cNvSpPr>
            <p:nvPr/>
          </p:nvSpPr>
          <p:spPr bwMode="auto">
            <a:xfrm>
              <a:off x="881" y="1788"/>
              <a:ext cx="344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570" name="Rectangle 10"/>
            <p:cNvSpPr>
              <a:spLocks/>
            </p:cNvSpPr>
            <p:nvPr/>
          </p:nvSpPr>
          <p:spPr bwMode="auto">
            <a:xfrm>
              <a:off x="56" y="3824"/>
              <a:ext cx="2376" cy="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lnSpc>
                  <a:spcPct val="111000"/>
                </a:lnSpc>
                <a:tabLst>
                  <a:tab pos="366104" algn="l"/>
                </a:tabLst>
              </a:pP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examination of a root tip of an onion plant (left) shows a proportion of the cells are undergoing </a:t>
              </a:r>
              <a:r>
                <a:rPr lang="en-US" sz="1300" b="1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mitosis</a:t>
              </a: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(some indicated with arrows).</a:t>
              </a:r>
            </a:p>
          </p:txBody>
        </p:sp>
      </p:grpSp>
      <p:grpSp>
        <p:nvGrpSpPr>
          <p:cNvPr id="66571" name="Group 11"/>
          <p:cNvGrpSpPr>
            <a:grpSpLocks/>
          </p:cNvGrpSpPr>
          <p:nvPr/>
        </p:nvGrpSpPr>
        <p:grpSpPr bwMode="auto">
          <a:xfrm>
            <a:off x="875109" y="3554016"/>
            <a:ext cx="3571875" cy="2973586"/>
            <a:chOff x="0" y="0"/>
            <a:chExt cx="3200" cy="2664"/>
          </a:xfrm>
        </p:grpSpPr>
        <p:sp>
          <p:nvSpPr>
            <p:cNvPr id="66572" name="Rectangle 12"/>
            <p:cNvSpPr>
              <a:spLocks/>
            </p:cNvSpPr>
            <p:nvPr/>
          </p:nvSpPr>
          <p:spPr bwMode="auto">
            <a:xfrm>
              <a:off x="56" y="2336"/>
              <a:ext cx="3088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dirty="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Meiosis (meiotic division) produces </a:t>
              </a:r>
              <a:r>
                <a:rPr lang="en-US" sz="1300" dirty="0" smtClean="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gametes</a:t>
              </a:r>
              <a:r>
                <a:rPr lang="en-US" sz="1300" dirty="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, </a:t>
              </a:r>
              <a:r>
                <a:rPr lang="en-US" sz="1300" dirty="0" smtClean="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such as sperm </a:t>
              </a:r>
              <a:r>
                <a:rPr lang="en-US" sz="1300" dirty="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and ovum (above).</a:t>
              </a:r>
            </a:p>
          </p:txBody>
        </p:sp>
        <p:pic>
          <p:nvPicPr>
            <p:cNvPr id="66573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200" cy="2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66574" name="Rectangle 14"/>
            <p:cNvSpPr>
              <a:spLocks/>
            </p:cNvSpPr>
            <p:nvPr/>
          </p:nvSpPr>
          <p:spPr bwMode="auto">
            <a:xfrm>
              <a:off x="1016" y="768"/>
              <a:ext cx="465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Sperm</a:t>
              </a:r>
            </a:p>
          </p:txBody>
        </p:sp>
        <p:sp>
          <p:nvSpPr>
            <p:cNvPr id="66575" name="Rectangle 15"/>
            <p:cNvSpPr>
              <a:spLocks/>
            </p:cNvSpPr>
            <p:nvPr/>
          </p:nvSpPr>
          <p:spPr bwMode="auto">
            <a:xfrm>
              <a:off x="2344" y="528"/>
              <a:ext cx="568" cy="2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78000"/>
                </a:lnSpc>
                <a:tabLst>
                  <a:tab pos="366104" algn="l"/>
                </a:tabLst>
              </a:pPr>
              <a:r>
                <a:rPr lang="en-US" sz="13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Ovum (egg)</a:t>
              </a:r>
            </a:p>
          </p:txBody>
        </p:sp>
        <p:sp>
          <p:nvSpPr>
            <p:cNvPr id="66576" name="Line 16"/>
            <p:cNvSpPr>
              <a:spLocks noChangeShapeType="1"/>
            </p:cNvSpPr>
            <p:nvPr/>
          </p:nvSpPr>
          <p:spPr bwMode="auto">
            <a:xfrm>
              <a:off x="681" y="844"/>
              <a:ext cx="344" cy="0"/>
            </a:xfrm>
            <a:prstGeom prst="line">
              <a:avLst/>
            </a:prstGeom>
            <a:noFill/>
            <a:ln w="76200">
              <a:solidFill>
                <a:srgbClr val="82FA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577" name="Line 17"/>
            <p:cNvSpPr>
              <a:spLocks noChangeShapeType="1"/>
            </p:cNvSpPr>
            <p:nvPr/>
          </p:nvSpPr>
          <p:spPr bwMode="auto">
            <a:xfrm rot="10800000" flipH="1">
              <a:off x="2632" y="920"/>
              <a:ext cx="0" cy="376"/>
            </a:xfrm>
            <a:prstGeom prst="line">
              <a:avLst/>
            </a:prstGeom>
            <a:noFill/>
            <a:ln w="76200">
              <a:solidFill>
                <a:srgbClr val="82FA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6530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build="p" bldLvl="5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-8930" y="-8930"/>
            <a:ext cx="9187533" cy="81260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>
              <a:lnSpc>
                <a:spcPct val="69000"/>
              </a:lnSpc>
              <a:tabLst>
                <a:tab pos="669703" algn="l"/>
              </a:tabLst>
            </a:pPr>
            <a:r>
              <a:rPr lang="en-US" sz="4500">
                <a:solidFill>
                  <a:srgbClr val="000000"/>
                </a:solidFill>
                <a:latin typeface="Arial Black" charset="0"/>
                <a:cs typeface="Arial Black" charset="0"/>
                <a:sym typeface="Arial Black" charset="0"/>
              </a:rPr>
              <a:t>The Centrosome</a:t>
            </a:r>
            <a:endParaRPr lang="en-US" sz="4500">
              <a:solidFill>
                <a:srgbClr val="000000"/>
              </a:solidFill>
              <a:latin typeface="Arial Black" charset="0"/>
              <a:ea typeface="ヒラギノ角ゴ Pro W6" charset="0"/>
              <a:cs typeface="ヒラギノ角ゴ Pro W6" charset="0"/>
              <a:sym typeface="Arial Black" charset="0"/>
            </a:endParaRPr>
          </a:p>
        </p:txBody>
      </p:sp>
      <p:sp>
        <p:nvSpPr>
          <p:cNvPr id="6758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37555" y="1080492"/>
            <a:ext cx="5197078" cy="55542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35307" indent="-310296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7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All eukaryotic cells contain a </a:t>
            </a:r>
            <a:r>
              <a:rPr lang="en-US" sz="1700" b="1" dirty="0">
                <a:solidFill>
                  <a:srgbClr val="001BFF"/>
                </a:solidFill>
                <a:latin typeface="Arial" charset="0"/>
                <a:cs typeface="Arial" charset="0"/>
                <a:sym typeface="Arial" charset="0"/>
              </a:rPr>
              <a:t>centrosome</a:t>
            </a:r>
            <a:r>
              <a:rPr lang="en-US" sz="17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,</a:t>
            </a:r>
            <a:r>
              <a:rPr lang="en-US" sz="1700" dirty="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/>
            </a:r>
            <a:br>
              <a:rPr lang="en-US" sz="1700" dirty="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also called the </a:t>
            </a:r>
            <a:r>
              <a:rPr lang="en-US" sz="1700" b="1" dirty="0" err="1">
                <a:solidFill>
                  <a:srgbClr val="001BFF"/>
                </a:solidFill>
                <a:latin typeface="Arial" charset="0"/>
                <a:cs typeface="Arial" charset="0"/>
                <a:sym typeface="Arial" charset="0"/>
              </a:rPr>
              <a:t>microtubular</a:t>
            </a:r>
            <a:r>
              <a:rPr lang="en-US" sz="1700" b="1" dirty="0">
                <a:solidFill>
                  <a:srgbClr val="001BFF"/>
                </a:solidFill>
                <a:latin typeface="Arial" charset="0"/>
                <a:cs typeface="Arial" charset="0"/>
                <a:sym typeface="Arial" charset="0"/>
              </a:rPr>
              <a:t> organizing center</a:t>
            </a:r>
            <a:r>
              <a:rPr lang="en-US" sz="17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. It has a central role in cell division. </a:t>
            </a:r>
            <a:endParaRPr lang="en-US" sz="1700" dirty="0">
              <a:solidFill>
                <a:srgbClr val="000000"/>
              </a:solidFill>
              <a:latin typeface="Arial" charset="0"/>
              <a:ea typeface="ヒラギノ角ゴ Pro W3" charset="0"/>
              <a:cs typeface="ヒラギノ角ゴ Pro W3" charset="0"/>
              <a:sym typeface="Arial" charset="0"/>
            </a:endParaRPr>
          </a:p>
          <a:p>
            <a:pPr marL="435307" indent="-310296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7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Within 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a </a:t>
            </a:r>
            <a:r>
              <a:rPr lang="en-US" sz="17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centrosome of 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animal </a:t>
            </a:r>
            <a:r>
              <a:rPr lang="en-US" sz="17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cells,</a:t>
            </a:r>
            <a:r>
              <a:rPr lang="en-US" sz="1700" dirty="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/>
            </a:r>
            <a:br>
              <a:rPr lang="en-US" sz="1700" dirty="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there is a pair of </a:t>
            </a:r>
            <a:r>
              <a:rPr lang="en-US" sz="1700" b="1" dirty="0">
                <a:solidFill>
                  <a:srgbClr val="001BFF"/>
                </a:solidFill>
                <a:latin typeface="Arial" charset="0"/>
                <a:cs typeface="Arial" charset="0"/>
                <a:sym typeface="Arial" charset="0"/>
              </a:rPr>
              <a:t>centrioles</a:t>
            </a:r>
            <a:r>
              <a:rPr lang="en-US" sz="17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. </a:t>
            </a:r>
            <a:endParaRPr lang="en-US" sz="1700" dirty="0">
              <a:solidFill>
                <a:srgbClr val="000000"/>
              </a:solidFill>
              <a:latin typeface="Arial" charset="0"/>
              <a:ea typeface="ヒラギノ角ゴ Pro W3" charset="0"/>
              <a:cs typeface="ヒラギノ角ゴ Pro W3" charset="0"/>
              <a:sym typeface="Arial" charset="0"/>
            </a:endParaRPr>
          </a:p>
          <a:p>
            <a:pPr marL="435307" indent="-310296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7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During cell division, the centrosome divides and the centrioles replicate, producing two centrosomes, each with its own pair of centrioles. </a:t>
            </a:r>
            <a:endParaRPr lang="en-US" sz="1700" dirty="0">
              <a:solidFill>
                <a:srgbClr val="000000"/>
              </a:solidFill>
              <a:latin typeface="Arial" charset="0"/>
              <a:ea typeface="ヒラギノ角ゴ Pro W3" charset="0"/>
              <a:cs typeface="ヒラギノ角ゴ Pro W3" charset="0"/>
              <a:sym typeface="Arial" charset="0"/>
            </a:endParaRPr>
          </a:p>
          <a:p>
            <a:pPr marL="760113" lvl="1" indent="-36722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39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7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The two centrosomes move to opposite ends</a:t>
            </a:r>
            <a:r>
              <a:rPr lang="en-US" sz="1700" dirty="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/>
            </a:r>
            <a:br>
              <a:rPr lang="en-US" sz="1700" dirty="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</a:br>
            <a:r>
              <a:rPr lang="en-US" sz="17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of the nucleus.</a:t>
            </a:r>
            <a:endParaRPr lang="en-US" sz="1700" dirty="0">
              <a:solidFill>
                <a:srgbClr val="000000"/>
              </a:solidFill>
              <a:latin typeface="Arial" charset="0"/>
              <a:ea typeface="ヒラギノ角ゴ Pro W3" charset="0"/>
              <a:cs typeface="ヒラギノ角ゴ Pro W3" charset="0"/>
              <a:sym typeface="Arial" charset="0"/>
            </a:endParaRPr>
          </a:p>
          <a:p>
            <a:pPr marL="760113" lvl="1" indent="-36722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39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7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Each centrosome produces </a:t>
            </a:r>
            <a:r>
              <a:rPr lang="en-US" sz="1700" b="1" dirty="0">
                <a:solidFill>
                  <a:srgbClr val="001B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microtubules</a:t>
            </a:r>
            <a:r>
              <a:rPr lang="en-US" sz="17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. These form the </a:t>
            </a:r>
            <a:r>
              <a:rPr lang="en-US" sz="1700" b="1" dirty="0">
                <a:solidFill>
                  <a:srgbClr val="001B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spindle </a:t>
            </a:r>
            <a:r>
              <a:rPr lang="en-US" sz="17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responsible for separating the replicated chromosomes into two daughter cells.</a:t>
            </a:r>
            <a:endParaRPr lang="en-US" sz="1700" dirty="0">
              <a:solidFill>
                <a:srgbClr val="000000"/>
              </a:solidFill>
              <a:latin typeface="Arial" charset="0"/>
              <a:ea typeface="ヒラギノ角ゴ Pro W3" charset="0"/>
              <a:cs typeface="ヒラギノ角ゴ Pro W3" charset="0"/>
              <a:sym typeface="Arial" charset="0"/>
            </a:endParaRPr>
          </a:p>
          <a:p>
            <a:pPr marL="435307" indent="-310296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7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Plant cells have centrosomes, with a similar role to those in animal cells, but they lack centrioles.</a:t>
            </a:r>
            <a:endParaRPr lang="en-US" sz="1700" dirty="0">
              <a:solidFill>
                <a:srgbClr val="000000"/>
              </a:solidFill>
              <a:latin typeface="Arial" charset="0"/>
              <a:ea typeface="ヒラギノ角ゴ Pro W3" charset="0"/>
              <a:cs typeface="ヒラギノ角ゴ Pro W3" charset="0"/>
              <a:sym typeface="Arial" charset="0"/>
            </a:endParaRPr>
          </a:p>
        </p:txBody>
      </p:sp>
      <p:grpSp>
        <p:nvGrpSpPr>
          <p:cNvPr id="67587" name="Group 3"/>
          <p:cNvGrpSpPr>
            <a:grpSpLocks/>
          </p:cNvGrpSpPr>
          <p:nvPr/>
        </p:nvGrpSpPr>
        <p:grpSpPr bwMode="auto">
          <a:xfrm>
            <a:off x="5768578" y="1268015"/>
            <a:ext cx="3086324" cy="4411266"/>
            <a:chOff x="0" y="0"/>
            <a:chExt cx="2765" cy="3952"/>
          </a:xfrm>
        </p:grpSpPr>
        <p:sp>
          <p:nvSpPr>
            <p:cNvPr id="67588" name="Rectangle 4"/>
            <p:cNvSpPr>
              <a:spLocks/>
            </p:cNvSpPr>
            <p:nvPr/>
          </p:nvSpPr>
          <p:spPr bwMode="auto">
            <a:xfrm>
              <a:off x="224" y="2952"/>
              <a:ext cx="2312" cy="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Each centriole (cross section above) is made up of a ring of nine groups of microtubules. There are three fused microtubules in each group. The two centrioles lie at right angles to each other.</a:t>
              </a:r>
            </a:p>
          </p:txBody>
        </p:sp>
        <p:pic>
          <p:nvPicPr>
            <p:cNvPr id="67589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765" cy="2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86361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build="p" bldLvl="5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ChangeArrowheads="1"/>
          </p:cNvSpPr>
          <p:nvPr>
            <p:ph type="title"/>
          </p:nvPr>
        </p:nvSpPr>
        <p:spPr>
          <a:xfrm>
            <a:off x="-17859" y="-8930"/>
            <a:ext cx="9188648" cy="812602"/>
          </a:xfrm>
          <a:ln/>
        </p:spPr>
        <p:txBody>
          <a:bodyPr lIns="0" tIns="0" rIns="0" bIns="0" anchor="b"/>
          <a:lstStyle/>
          <a:p>
            <a:pPr>
              <a:tabLst>
                <a:tab pos="669703" algn="l"/>
              </a:tabLst>
            </a:pPr>
            <a:r>
              <a:rPr lang="en-US"/>
              <a:t>Introduction to Mitosis</a:t>
            </a:r>
          </a:p>
        </p:txBody>
      </p:sp>
      <p:sp>
        <p:nvSpPr>
          <p:cNvPr id="68610" name="Rectangle 2"/>
          <p:cNvSpPr>
            <a:spLocks noChangeArrowheads="1"/>
          </p:cNvSpPr>
          <p:nvPr>
            <p:ph type="body" idx="1"/>
          </p:nvPr>
        </p:nvSpPr>
        <p:spPr>
          <a:xfrm>
            <a:off x="375047" y="1178719"/>
            <a:ext cx="5072063" cy="3402211"/>
          </a:xfrm>
          <a:ln/>
        </p:spPr>
        <p:txBody>
          <a:bodyPr>
            <a:normAutofit fontScale="700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800"/>
              <a:t>During</a:t>
            </a:r>
            <a:r>
              <a:rPr lang="en-US" sz="1800" b="1">
                <a:solidFill>
                  <a:srgbClr val="001BFF"/>
                </a:solidFill>
              </a:rPr>
              <a:t> mitosis</a:t>
            </a:r>
            <a:r>
              <a:rPr lang="en-US" sz="1800"/>
              <a:t>, an existing </a:t>
            </a:r>
            <a:r>
              <a:rPr lang="en-US" sz="1800" b="1">
                <a:solidFill>
                  <a:srgbClr val="001BFF"/>
                </a:solidFill>
              </a:rPr>
              <a:t>parent cell</a:t>
            </a:r>
            <a:r>
              <a:rPr lang="en-US" sz="1800"/>
              <a:t> divides into two new </a:t>
            </a:r>
            <a:r>
              <a:rPr lang="en-US" sz="1800" b="1">
                <a:solidFill>
                  <a:srgbClr val="001BFF"/>
                </a:solidFill>
              </a:rPr>
              <a:t>daughter cells</a:t>
            </a:r>
            <a:r>
              <a:rPr lang="en-US" sz="1800"/>
              <a:t> (right).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800"/>
              <a:t>The cells are </a:t>
            </a:r>
            <a:r>
              <a:rPr lang="en-US" sz="1800" b="1">
                <a:solidFill>
                  <a:srgbClr val="001BFF"/>
                </a:solidFill>
              </a:rPr>
              <a:t>genetically identical</a:t>
            </a:r>
            <a:r>
              <a:rPr lang="en-US" sz="1800"/>
              <a:t>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800"/>
              <a:t>There is no change in chromosomal number.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/>
              <a:t>Cells are </a:t>
            </a:r>
            <a:r>
              <a:rPr lang="en-US" b="1">
                <a:solidFill>
                  <a:srgbClr val="001BFF"/>
                </a:solidFill>
              </a:rPr>
              <a:t>diploid</a:t>
            </a:r>
            <a:r>
              <a:rPr lang="en-US"/>
              <a:t>, containing two sets</a:t>
            </a:r>
            <a:br>
              <a:rPr lang="en-US"/>
            </a:br>
            <a:r>
              <a:rPr lang="en-US"/>
              <a:t>of chromosomes.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/>
              <a:t>In humans the diploid number is 46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800"/>
              <a:t>Mitosis is associated with the growth </a:t>
            </a:r>
            <a:br>
              <a:rPr lang="en-US" sz="1800"/>
            </a:br>
            <a:r>
              <a:rPr lang="en-US" sz="1800"/>
              <a:t>and repair of </a:t>
            </a:r>
            <a:r>
              <a:rPr lang="en-US" sz="1800" b="1">
                <a:solidFill>
                  <a:srgbClr val="001BFF"/>
                </a:solidFill>
              </a:rPr>
              <a:t>somatic cells</a:t>
            </a:r>
            <a:r>
              <a:rPr lang="en-US" sz="1800"/>
              <a:t> in the body.</a:t>
            </a:r>
          </a:p>
        </p:txBody>
      </p:sp>
      <p:grpSp>
        <p:nvGrpSpPr>
          <p:cNvPr id="68611" name="Group 3"/>
          <p:cNvGrpSpPr>
            <a:grpSpLocks/>
          </p:cNvGrpSpPr>
          <p:nvPr/>
        </p:nvGrpSpPr>
        <p:grpSpPr bwMode="auto">
          <a:xfrm>
            <a:off x="1991320" y="3152180"/>
            <a:ext cx="6956227" cy="3464719"/>
            <a:chOff x="0" y="0"/>
            <a:chExt cx="6232" cy="3104"/>
          </a:xfrm>
        </p:grpSpPr>
        <p:grpSp>
          <p:nvGrpSpPr>
            <p:cNvPr id="68612" name="Group 4"/>
            <p:cNvGrpSpPr>
              <a:grpSpLocks/>
            </p:cNvGrpSpPr>
            <p:nvPr/>
          </p:nvGrpSpPr>
          <p:grpSpPr bwMode="auto">
            <a:xfrm>
              <a:off x="2752" y="0"/>
              <a:ext cx="3480" cy="3104"/>
              <a:chOff x="0" y="0"/>
              <a:chExt cx="3480" cy="3104"/>
            </a:xfrm>
          </p:grpSpPr>
          <p:sp>
            <p:nvSpPr>
              <p:cNvPr id="68613" name="Rectangle 5"/>
              <p:cNvSpPr>
                <a:spLocks/>
              </p:cNvSpPr>
              <p:nvPr/>
            </p:nvSpPr>
            <p:spPr bwMode="auto">
              <a:xfrm>
                <a:off x="0" y="0"/>
                <a:ext cx="3480" cy="3104"/>
              </a:xfrm>
              <a:prstGeom prst="rect">
                <a:avLst/>
              </a:prstGeom>
              <a:solidFill>
                <a:srgbClr val="3F0F81">
                  <a:alpha val="84705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D381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27000" tIns="127000" rIns="127000" bIns="127000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Normal male karyotype</a:t>
                </a:r>
              </a:p>
            </p:txBody>
          </p:sp>
          <p:pic>
            <p:nvPicPr>
              <p:cNvPr id="68614" name="Picture 6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" y="415"/>
                <a:ext cx="3205" cy="25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68615" name="Rectangle 7"/>
              <p:cNvSpPr>
                <a:spLocks/>
              </p:cNvSpPr>
              <p:nvPr/>
            </p:nvSpPr>
            <p:spPr bwMode="auto">
              <a:xfrm>
                <a:off x="2504" y="2407"/>
                <a:ext cx="536" cy="544"/>
              </a:xfrm>
              <a:prstGeom prst="rect">
                <a:avLst/>
              </a:prstGeom>
              <a:noFill/>
              <a:ln w="50800">
                <a:solidFill>
                  <a:srgbClr val="FD1C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8616" name="Rectangle 8"/>
            <p:cNvSpPr>
              <a:spLocks/>
            </p:cNvSpPr>
            <p:nvPr/>
          </p:nvSpPr>
          <p:spPr bwMode="auto">
            <a:xfrm>
              <a:off x="0" y="1823"/>
              <a:ext cx="2512" cy="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Humans have 23 pairs of chromosomes, 22 pairs of autosomes and 1 pair of sex chromosomes. </a:t>
              </a:r>
            </a:p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karyotype on the right is for a normal male. The sex chromosomes (XY in this example) are highlighted.</a:t>
              </a:r>
            </a:p>
          </p:txBody>
        </p:sp>
      </p:grpSp>
      <p:pic>
        <p:nvPicPr>
          <p:cNvPr id="6861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820" y="1003474"/>
            <a:ext cx="2356322" cy="1884164"/>
          </a:xfrm>
          <a:prstGeom prst="rect">
            <a:avLst/>
          </a:prstGeom>
          <a:noFill/>
          <a:ln w="76200">
            <a:solidFill>
              <a:srgbClr val="3F0F8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0889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build="p" bldLvl="5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3" name="Group 1"/>
          <p:cNvGrpSpPr>
            <a:grpSpLocks/>
          </p:cNvGrpSpPr>
          <p:nvPr/>
        </p:nvGrpSpPr>
        <p:grpSpPr bwMode="auto">
          <a:xfrm>
            <a:off x="339328" y="3223617"/>
            <a:ext cx="3714750" cy="3714750"/>
            <a:chOff x="0" y="0"/>
            <a:chExt cx="3328" cy="3328"/>
          </a:xfrm>
        </p:grpSpPr>
        <p:pic>
          <p:nvPicPr>
            <p:cNvPr id="6963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28" cy="3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69635" name="Rectangle 3"/>
            <p:cNvSpPr>
              <a:spLocks/>
            </p:cNvSpPr>
            <p:nvPr/>
          </p:nvSpPr>
          <p:spPr bwMode="auto">
            <a:xfrm>
              <a:off x="952" y="1480"/>
              <a:ext cx="1416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cell cycle</a:t>
              </a:r>
            </a:p>
          </p:txBody>
        </p:sp>
      </p:grpSp>
      <p:sp>
        <p:nvSpPr>
          <p:cNvPr id="69636" name="Rectangle 4"/>
          <p:cNvSpPr>
            <a:spLocks noChangeArrowheads="1"/>
          </p:cNvSpPr>
          <p:nvPr>
            <p:ph type="body" idx="1"/>
          </p:nvPr>
        </p:nvSpPr>
        <p:spPr>
          <a:xfrm>
            <a:off x="589359" y="1071563"/>
            <a:ext cx="5143500" cy="2366367"/>
          </a:xfrm>
          <a:ln/>
        </p:spPr>
        <p:txBody>
          <a:bodyPr>
            <a:normAutofit fontScale="62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/>
              <a:t>Mitosis is just one phase of the </a:t>
            </a:r>
            <a:r>
              <a:rPr lang="en-US" b="1">
                <a:solidFill>
                  <a:srgbClr val="001BFF"/>
                </a:solidFill>
              </a:rPr>
              <a:t>cell cycle</a:t>
            </a:r>
            <a:r>
              <a:rPr lang="en-US"/>
              <a:t>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/>
              <a:t>There are three main phases in the </a:t>
            </a:r>
            <a:br>
              <a:rPr lang="en-US"/>
            </a:br>
            <a:r>
              <a:rPr lang="en-US"/>
              <a:t>cell cycle: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5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/>
              <a:t>Interphase (itself comprising three stages)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5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/>
              <a:t>Mitosis (nuclear division)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5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/>
              <a:t>Cytokinesis (division of the cytoplasm)</a:t>
            </a:r>
          </a:p>
        </p:txBody>
      </p:sp>
      <p:sp>
        <p:nvSpPr>
          <p:cNvPr id="69637" name="Rectangle 5"/>
          <p:cNvSpPr>
            <a:spLocks noChangeArrowheads="1"/>
          </p:cNvSpPr>
          <p:nvPr>
            <p:ph type="title"/>
          </p:nvPr>
        </p:nvSpPr>
        <p:spPr>
          <a:xfrm>
            <a:off x="-8929" y="-8930"/>
            <a:ext cx="9188648" cy="857250"/>
          </a:xfrm>
          <a:ln/>
        </p:spPr>
        <p:txBody>
          <a:bodyPr lIns="0" tIns="0" rIns="0" bIns="0" anchor="b"/>
          <a:lstStyle/>
          <a:p>
            <a:pPr>
              <a:lnSpc>
                <a:spcPct val="69000"/>
              </a:lnSpc>
              <a:tabLst>
                <a:tab pos="669703" algn="l"/>
              </a:tabLst>
            </a:pPr>
            <a:r>
              <a:rPr lang="en-US"/>
              <a:t>Mitosis and the Cell Cycle</a:t>
            </a:r>
          </a:p>
        </p:txBody>
      </p:sp>
      <p:grpSp>
        <p:nvGrpSpPr>
          <p:cNvPr id="69638" name="Group 6"/>
          <p:cNvGrpSpPr>
            <a:grpSpLocks/>
          </p:cNvGrpSpPr>
          <p:nvPr/>
        </p:nvGrpSpPr>
        <p:grpSpPr bwMode="auto">
          <a:xfrm>
            <a:off x="5482828" y="1765846"/>
            <a:ext cx="3286125" cy="3484811"/>
            <a:chOff x="0" y="0"/>
            <a:chExt cx="2944" cy="3121"/>
          </a:xfrm>
        </p:grpSpPr>
        <p:pic>
          <p:nvPicPr>
            <p:cNvPr id="69639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44" cy="23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69640" name="Rectangle 8"/>
            <p:cNvSpPr>
              <a:spLocks/>
            </p:cNvSpPr>
            <p:nvPr/>
          </p:nvSpPr>
          <p:spPr bwMode="auto">
            <a:xfrm>
              <a:off x="56" y="2457"/>
              <a:ext cx="2712" cy="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1B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cells in this section are in various stages of the cell cycle. In a dividing cell, the mitotic phase phase alternates with an interphase, or growth period.</a:t>
              </a:r>
            </a:p>
          </p:txBody>
        </p:sp>
      </p:grpSp>
      <p:grpSp>
        <p:nvGrpSpPr>
          <p:cNvPr id="69641" name="Group 9"/>
          <p:cNvGrpSpPr>
            <a:grpSpLocks/>
          </p:cNvGrpSpPr>
          <p:nvPr/>
        </p:nvGrpSpPr>
        <p:grpSpPr bwMode="auto">
          <a:xfrm>
            <a:off x="2989213" y="3759398"/>
            <a:ext cx="1708886" cy="199802"/>
            <a:chOff x="0" y="0"/>
            <a:chExt cx="1530" cy="179"/>
          </a:xfrm>
        </p:grpSpPr>
        <p:sp>
          <p:nvSpPr>
            <p:cNvPr id="69642" name="Line 10"/>
            <p:cNvSpPr>
              <a:spLocks noChangeShapeType="1"/>
            </p:cNvSpPr>
            <p:nvPr/>
          </p:nvSpPr>
          <p:spPr bwMode="auto">
            <a:xfrm>
              <a:off x="0" y="102"/>
              <a:ext cx="862" cy="0"/>
            </a:xfrm>
            <a:prstGeom prst="line">
              <a:avLst/>
            </a:prstGeom>
            <a:noFill/>
            <a:ln w="38100">
              <a:solidFill>
                <a:srgbClr val="FD1C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43" name="Rectangle 11"/>
            <p:cNvSpPr>
              <a:spLocks/>
            </p:cNvSpPr>
            <p:nvPr/>
          </p:nvSpPr>
          <p:spPr bwMode="auto">
            <a:xfrm>
              <a:off x="825" y="0"/>
              <a:ext cx="705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Interphase</a:t>
              </a:r>
            </a:p>
          </p:txBody>
        </p:sp>
      </p:grpSp>
      <p:grpSp>
        <p:nvGrpSpPr>
          <p:cNvPr id="69644" name="Group 12"/>
          <p:cNvGrpSpPr>
            <a:grpSpLocks/>
          </p:cNvGrpSpPr>
          <p:nvPr/>
        </p:nvGrpSpPr>
        <p:grpSpPr bwMode="auto">
          <a:xfrm>
            <a:off x="3644429" y="4848820"/>
            <a:ext cx="1159686" cy="199802"/>
            <a:chOff x="0" y="0"/>
            <a:chExt cx="1038" cy="179"/>
          </a:xfrm>
        </p:grpSpPr>
        <p:sp>
          <p:nvSpPr>
            <p:cNvPr id="69645" name="Line 13"/>
            <p:cNvSpPr>
              <a:spLocks noChangeShapeType="1"/>
            </p:cNvSpPr>
            <p:nvPr/>
          </p:nvSpPr>
          <p:spPr bwMode="auto">
            <a:xfrm rot="10800000" flipH="1">
              <a:off x="0" y="104"/>
              <a:ext cx="536" cy="2"/>
            </a:xfrm>
            <a:prstGeom prst="line">
              <a:avLst/>
            </a:prstGeom>
            <a:noFill/>
            <a:ln w="38100">
              <a:solidFill>
                <a:srgbClr val="FD1C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46" name="Rectangle 14"/>
            <p:cNvSpPr>
              <a:spLocks/>
            </p:cNvSpPr>
            <p:nvPr/>
          </p:nvSpPr>
          <p:spPr bwMode="auto">
            <a:xfrm>
              <a:off x="574" y="0"/>
              <a:ext cx="464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Mitosis</a:t>
              </a:r>
            </a:p>
          </p:txBody>
        </p:sp>
      </p:grpSp>
      <p:grpSp>
        <p:nvGrpSpPr>
          <p:cNvPr id="69647" name="Group 15"/>
          <p:cNvGrpSpPr>
            <a:grpSpLocks/>
          </p:cNvGrpSpPr>
          <p:nvPr/>
        </p:nvGrpSpPr>
        <p:grpSpPr bwMode="auto">
          <a:xfrm>
            <a:off x="3115346" y="5375672"/>
            <a:ext cx="1836137" cy="1003482"/>
            <a:chOff x="0" y="0"/>
            <a:chExt cx="1644" cy="898"/>
          </a:xfrm>
        </p:grpSpPr>
        <p:sp>
          <p:nvSpPr>
            <p:cNvPr id="69648" name="Oval 16"/>
            <p:cNvSpPr>
              <a:spLocks/>
            </p:cNvSpPr>
            <p:nvPr/>
          </p:nvSpPr>
          <p:spPr bwMode="auto">
            <a:xfrm>
              <a:off x="0" y="0"/>
              <a:ext cx="480" cy="48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D381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2000">
                  <a:latin typeface="Arial Black" charset="0"/>
                  <a:ea typeface="ＭＳ Ｐゴシック" charset="0"/>
                  <a:cs typeface="Arial Black" charset="0"/>
                  <a:sym typeface="Arial Black" charset="0"/>
                </a:rPr>
                <a:t>C</a:t>
              </a:r>
            </a:p>
          </p:txBody>
        </p:sp>
        <p:grpSp>
          <p:nvGrpSpPr>
            <p:cNvPr id="69649" name="Group 17"/>
            <p:cNvGrpSpPr>
              <a:grpSpLocks/>
            </p:cNvGrpSpPr>
            <p:nvPr/>
          </p:nvGrpSpPr>
          <p:grpSpPr bwMode="auto">
            <a:xfrm>
              <a:off x="374" y="370"/>
              <a:ext cx="1270" cy="528"/>
              <a:chOff x="0" y="0"/>
              <a:chExt cx="1270" cy="528"/>
            </a:xfrm>
          </p:grpSpPr>
          <p:sp>
            <p:nvSpPr>
              <p:cNvPr id="69650" name="Line 18"/>
              <p:cNvSpPr>
                <a:spLocks noChangeShapeType="1"/>
              </p:cNvSpPr>
              <p:nvPr/>
            </p:nvSpPr>
            <p:spPr bwMode="auto">
              <a:xfrm>
                <a:off x="0" y="0"/>
                <a:ext cx="543" cy="426"/>
              </a:xfrm>
              <a:prstGeom prst="line">
                <a:avLst/>
              </a:prstGeom>
              <a:noFill/>
              <a:ln w="38100">
                <a:solidFill>
                  <a:srgbClr val="FD1C00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651" name="Rectangle 19"/>
              <p:cNvSpPr>
                <a:spLocks/>
              </p:cNvSpPr>
              <p:nvPr/>
            </p:nvSpPr>
            <p:spPr bwMode="auto">
              <a:xfrm>
                <a:off x="507" y="349"/>
                <a:ext cx="763" cy="1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3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Cytokinesis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8728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 build="p" bldLvl="5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>
            <a:spLocks noChangeArrowheads="1"/>
          </p:cNvSpPr>
          <p:nvPr>
            <p:ph type="title"/>
          </p:nvPr>
        </p:nvSpPr>
        <p:spPr>
          <a:xfrm>
            <a:off x="-17859" y="-8930"/>
            <a:ext cx="5456039" cy="892969"/>
          </a:xfrm>
          <a:ln/>
        </p:spPr>
        <p:txBody>
          <a:bodyPr lIns="0" tIns="0" rIns="0" bIns="0" anchor="b"/>
          <a:lstStyle/>
          <a:p>
            <a:pPr>
              <a:lnSpc>
                <a:spcPct val="69000"/>
              </a:lnSpc>
              <a:tabLst>
                <a:tab pos="669703" algn="l"/>
              </a:tabLst>
            </a:pPr>
            <a:r>
              <a:rPr lang="en-US"/>
              <a:t>Interphase</a:t>
            </a:r>
          </a:p>
        </p:txBody>
      </p:sp>
      <p:sp>
        <p:nvSpPr>
          <p:cNvPr id="70658" name="Rectangle 2"/>
          <p:cNvSpPr>
            <a:spLocks noChangeArrowheads="1"/>
          </p:cNvSpPr>
          <p:nvPr>
            <p:ph type="body" idx="1"/>
          </p:nvPr>
        </p:nvSpPr>
        <p:spPr>
          <a:xfrm>
            <a:off x="482203" y="1285875"/>
            <a:ext cx="4500563" cy="5232797"/>
          </a:xfrm>
          <a:ln/>
        </p:spPr>
        <p:txBody>
          <a:bodyPr>
            <a:normAutofit fontScale="62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155238" algn="l"/>
                <a:tab pos="1155238" algn="l"/>
                <a:tab pos="1155238" algn="l"/>
              </a:tabLst>
            </a:pPr>
            <a:r>
              <a:rPr lang="en-US" b="1">
                <a:solidFill>
                  <a:srgbClr val="001BFF"/>
                </a:solidFill>
              </a:rPr>
              <a:t>Interphase</a:t>
            </a:r>
            <a:r>
              <a:rPr lang="en-US"/>
              <a:t> accounts for 90% </a:t>
            </a:r>
            <a:br>
              <a:rPr lang="en-US"/>
            </a:br>
            <a:r>
              <a:rPr lang="en-US"/>
              <a:t>of the cell cycle. 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155238" algn="l"/>
                <a:tab pos="1155238" algn="l"/>
                <a:tab pos="1155238" algn="l"/>
              </a:tabLst>
            </a:pPr>
            <a:r>
              <a:rPr lang="en-US"/>
              <a:t>It is the longest phase of the cell cycle.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155238" algn="l"/>
                <a:tab pos="1155238" algn="l"/>
                <a:tab pos="1155238" algn="l"/>
              </a:tabLst>
            </a:pPr>
            <a:r>
              <a:rPr lang="en-US"/>
              <a:t>Interphase consists of three stages: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155238" algn="l"/>
                <a:tab pos="1155238" algn="l"/>
                <a:tab pos="1155238" algn="l"/>
              </a:tabLst>
            </a:pPr>
            <a:r>
              <a:rPr lang="en-US" b="1">
                <a:solidFill>
                  <a:srgbClr val="001BFF"/>
                </a:solidFill>
              </a:rPr>
              <a:t>First gap phase (G</a:t>
            </a:r>
            <a:r>
              <a:rPr lang="en-US" b="1" baseline="-6000">
                <a:solidFill>
                  <a:srgbClr val="001BFF"/>
                </a:solidFill>
              </a:rPr>
              <a:t>1</a:t>
            </a:r>
            <a:r>
              <a:rPr lang="en-US" b="1">
                <a:solidFill>
                  <a:srgbClr val="001BFF"/>
                </a:solidFill>
              </a:rPr>
              <a:t>)</a:t>
            </a:r>
            <a:r>
              <a:rPr lang="en-US" b="1">
                <a:solidFill>
                  <a:srgbClr val="001BFF"/>
                </a:solidFill>
                <a:ea typeface="ヒラギノ角ゴ Pro W6" charset="0"/>
                <a:cs typeface="ヒラギノ角ゴ Pro W6" charset="0"/>
              </a:rPr>
              <a:t/>
            </a:r>
            <a:br>
              <a:rPr lang="en-US" b="1">
                <a:solidFill>
                  <a:srgbClr val="001BFF"/>
                </a:solidFill>
                <a:ea typeface="ヒラギノ角ゴ Pro W6" charset="0"/>
                <a:cs typeface="ヒラギノ角ゴ Pro W6" charset="0"/>
              </a:rPr>
            </a:br>
            <a:r>
              <a:rPr lang="en-US"/>
              <a:t>The cell grows and develops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155238" algn="l"/>
                <a:tab pos="1155238" algn="l"/>
                <a:tab pos="1155238" algn="l"/>
              </a:tabLst>
            </a:pPr>
            <a:r>
              <a:rPr lang="en-US" b="1">
                <a:solidFill>
                  <a:srgbClr val="001BFF"/>
                </a:solidFill>
              </a:rPr>
              <a:t>Synthesis (S)</a:t>
            </a:r>
            <a:r>
              <a:rPr lang="en-US"/>
              <a:t/>
            </a:r>
            <a:br>
              <a:rPr lang="en-US"/>
            </a:br>
            <a:r>
              <a:rPr lang="en-US"/>
              <a:t>The cell duplicates its genetic</a:t>
            </a:r>
            <a:br>
              <a:rPr lang="en-US"/>
            </a:br>
            <a:r>
              <a:rPr lang="en-US"/>
              <a:t>material (chromosomes).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155238" algn="l"/>
                <a:tab pos="1155238" algn="l"/>
                <a:tab pos="1155238" algn="l"/>
              </a:tabLst>
            </a:pPr>
            <a:r>
              <a:rPr lang="en-US" b="1">
                <a:solidFill>
                  <a:srgbClr val="001BFF"/>
                </a:solidFill>
              </a:rPr>
              <a:t>Second gap phase (G</a:t>
            </a:r>
            <a:r>
              <a:rPr lang="en-US" b="1" baseline="-6000">
                <a:solidFill>
                  <a:srgbClr val="001BFF"/>
                </a:solidFill>
              </a:rPr>
              <a:t>2</a:t>
            </a:r>
            <a:r>
              <a:rPr lang="en-US" b="1">
                <a:solidFill>
                  <a:srgbClr val="001BFF"/>
                </a:solidFill>
              </a:rPr>
              <a:t>)</a:t>
            </a:r>
            <a:endParaRPr lang="en-US" b="1">
              <a:solidFill>
                <a:srgbClr val="001BFF"/>
              </a:solidFill>
              <a:ea typeface="ヒラギノ角ゴ Pro W6" charset="0"/>
              <a:cs typeface="ヒラギノ角ゴ Pro W6" charset="0"/>
            </a:endParaRPr>
          </a:p>
          <a:p>
            <a:pPr lvl="2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90000"/>
              <a:buBlip>
                <a:blip r:embed="rId5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155238" algn="l"/>
                <a:tab pos="1155238" algn="l"/>
                <a:tab pos="1155238" algn="l"/>
              </a:tabLst>
            </a:pPr>
            <a:r>
              <a:rPr lang="en-US"/>
              <a:t>The nucleus is well defined</a:t>
            </a:r>
          </a:p>
          <a:p>
            <a:pPr lvl="2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90000"/>
              <a:buBlip>
                <a:blip r:embed="rId5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155238" algn="l"/>
                <a:tab pos="1155238" algn="l"/>
                <a:tab pos="1155238" algn="l"/>
              </a:tabLst>
            </a:pPr>
            <a:r>
              <a:rPr lang="en-US"/>
              <a:t>The chromosomes condense into chromatids in preparation for division</a:t>
            </a:r>
          </a:p>
          <a:p>
            <a:pPr lvl="2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90000"/>
              <a:buBlip>
                <a:blip r:embed="rId5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155238" algn="l"/>
                <a:tab pos="1155238" algn="l"/>
                <a:tab pos="1155238" algn="l"/>
              </a:tabLst>
            </a:pPr>
            <a:r>
              <a:rPr lang="en-US"/>
              <a:t>The centrosome is replicated</a:t>
            </a:r>
          </a:p>
        </p:txBody>
      </p:sp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133" y="294680"/>
            <a:ext cx="3652242" cy="365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70660" name="Rectangle 4"/>
          <p:cNvSpPr>
            <a:spLocks/>
          </p:cNvSpPr>
          <p:nvPr/>
        </p:nvSpPr>
        <p:spPr bwMode="auto">
          <a:xfrm>
            <a:off x="8061276" y="1802681"/>
            <a:ext cx="361652" cy="382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>
                <a:solidFill>
                  <a:srgbClr val="FFFFFF"/>
                </a:solidFill>
                <a:latin typeface="Arial Black" charset="0"/>
                <a:ea typeface="ＭＳ Ｐゴシック" charset="0"/>
                <a:cs typeface="Arial Black" charset="0"/>
                <a:sym typeface="Arial Black" charset="0"/>
              </a:rPr>
              <a:t>M</a:t>
            </a:r>
          </a:p>
        </p:txBody>
      </p:sp>
      <p:sp>
        <p:nvSpPr>
          <p:cNvPr id="70661" name="Rectangle 5"/>
          <p:cNvSpPr>
            <a:spLocks/>
          </p:cNvSpPr>
          <p:nvPr/>
        </p:nvSpPr>
        <p:spPr bwMode="auto">
          <a:xfrm>
            <a:off x="6744146" y="3327425"/>
            <a:ext cx="544711" cy="383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>
                <a:solidFill>
                  <a:srgbClr val="000000"/>
                </a:solidFill>
                <a:latin typeface="Arial Black" charset="0"/>
                <a:ea typeface="ＭＳ Ｐゴシック" charset="0"/>
                <a:cs typeface="Arial Black" charset="0"/>
                <a:sym typeface="Arial Black" charset="0"/>
              </a:rPr>
              <a:t>G</a:t>
            </a:r>
            <a:r>
              <a:rPr lang="en-US" baseline="-6000">
                <a:solidFill>
                  <a:srgbClr val="000000"/>
                </a:solidFill>
                <a:latin typeface="Arial Black" charset="0"/>
                <a:ea typeface="ＭＳ Ｐゴシック" charset="0"/>
                <a:cs typeface="Arial Black" charset="0"/>
                <a:sym typeface="Arial Black" charset="0"/>
              </a:rPr>
              <a:t>1</a:t>
            </a:r>
          </a:p>
        </p:txBody>
      </p:sp>
      <p:sp>
        <p:nvSpPr>
          <p:cNvPr id="70662" name="Rectangle 6"/>
          <p:cNvSpPr>
            <a:spLocks/>
          </p:cNvSpPr>
          <p:nvPr/>
        </p:nvSpPr>
        <p:spPr bwMode="auto">
          <a:xfrm>
            <a:off x="7257603" y="654099"/>
            <a:ext cx="544711" cy="383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>
                <a:solidFill>
                  <a:srgbClr val="000000"/>
                </a:solidFill>
                <a:latin typeface="Arial Black" charset="0"/>
                <a:ea typeface="ＭＳ Ｐゴシック" charset="0"/>
                <a:cs typeface="Arial Black" charset="0"/>
                <a:sym typeface="Arial Black" charset="0"/>
              </a:rPr>
              <a:t>G</a:t>
            </a:r>
            <a:r>
              <a:rPr lang="en-US" baseline="-6000">
                <a:solidFill>
                  <a:srgbClr val="000000"/>
                </a:solidFill>
                <a:latin typeface="Arial Black" charset="0"/>
                <a:ea typeface="ＭＳ Ｐゴシック" charset="0"/>
                <a:cs typeface="Arial Black" charset="0"/>
                <a:sym typeface="Arial Black" charset="0"/>
              </a:rPr>
              <a:t>2</a:t>
            </a:r>
          </a:p>
        </p:txBody>
      </p:sp>
      <p:sp>
        <p:nvSpPr>
          <p:cNvPr id="70663" name="Rectangle 7"/>
          <p:cNvSpPr>
            <a:spLocks/>
          </p:cNvSpPr>
          <p:nvPr/>
        </p:nvSpPr>
        <p:spPr bwMode="auto">
          <a:xfrm>
            <a:off x="5389066" y="1439912"/>
            <a:ext cx="312539" cy="382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>
                <a:solidFill>
                  <a:srgbClr val="000000"/>
                </a:solidFill>
                <a:latin typeface="Arial Black" charset="0"/>
                <a:ea typeface="ＭＳ Ｐゴシック" charset="0"/>
                <a:cs typeface="Arial Black" charset="0"/>
                <a:sym typeface="Arial Black" charset="0"/>
              </a:rPr>
              <a:t>S</a:t>
            </a:r>
          </a:p>
        </p:txBody>
      </p:sp>
      <p:sp>
        <p:nvSpPr>
          <p:cNvPr id="70664" name="Oval 8"/>
          <p:cNvSpPr>
            <a:spLocks/>
          </p:cNvSpPr>
          <p:nvPr/>
        </p:nvSpPr>
        <p:spPr bwMode="auto">
          <a:xfrm>
            <a:off x="7937377" y="2367484"/>
            <a:ext cx="603870" cy="603870"/>
          </a:xfrm>
          <a:prstGeom prst="ellipse">
            <a:avLst/>
          </a:prstGeom>
          <a:solidFill>
            <a:srgbClr val="FFFFFF"/>
          </a:solidFill>
          <a:ln w="9525">
            <a:solidFill>
              <a:srgbClr val="6D381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2000">
                <a:latin typeface="Arial Black" charset="0"/>
                <a:ea typeface="ＭＳ Ｐゴシック" charset="0"/>
                <a:cs typeface="Arial Black" charset="0"/>
                <a:sym typeface="Arial Black" charset="0"/>
              </a:rPr>
              <a:t>C</a:t>
            </a:r>
          </a:p>
        </p:txBody>
      </p:sp>
      <p:sp>
        <p:nvSpPr>
          <p:cNvPr id="70665" name="Rectangle 9"/>
          <p:cNvSpPr>
            <a:spLocks/>
          </p:cNvSpPr>
          <p:nvPr/>
        </p:nvSpPr>
        <p:spPr bwMode="auto">
          <a:xfrm>
            <a:off x="6125766" y="1928812"/>
            <a:ext cx="1651992" cy="383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The cell cycle</a:t>
            </a:r>
          </a:p>
        </p:txBody>
      </p:sp>
      <p:sp>
        <p:nvSpPr>
          <p:cNvPr id="70666" name="AutoShape 10"/>
          <p:cNvSpPr>
            <a:spLocks/>
          </p:cNvSpPr>
          <p:nvPr/>
        </p:nvSpPr>
        <p:spPr bwMode="auto">
          <a:xfrm>
            <a:off x="5380137" y="4184675"/>
            <a:ext cx="3018234" cy="1937742"/>
          </a:xfrm>
          <a:prstGeom prst="roundRect">
            <a:avLst>
              <a:gd name="adj" fmla="val 6912"/>
            </a:avLst>
          </a:prstGeom>
          <a:solidFill>
            <a:srgbClr val="9594B7">
              <a:alpha val="50980"/>
            </a:srgbClr>
          </a:solidFill>
          <a:ln w="76200">
            <a:solidFill>
              <a:srgbClr val="6D381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0667" name="Oval 11"/>
          <p:cNvSpPr>
            <a:spLocks/>
          </p:cNvSpPr>
          <p:nvPr/>
        </p:nvSpPr>
        <p:spPr bwMode="auto">
          <a:xfrm>
            <a:off x="5785322" y="4388941"/>
            <a:ext cx="1361777" cy="1312664"/>
          </a:xfrm>
          <a:prstGeom prst="ellipse">
            <a:avLst/>
          </a:prstGeom>
          <a:solidFill>
            <a:srgbClr val="FFFC62">
              <a:alpha val="48627"/>
            </a:srgbClr>
          </a:solidFill>
          <a:ln w="25400">
            <a:solidFill>
              <a:srgbClr val="6D381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0668" name="Oval 12"/>
          <p:cNvSpPr>
            <a:spLocks/>
          </p:cNvSpPr>
          <p:nvPr/>
        </p:nvSpPr>
        <p:spPr bwMode="auto">
          <a:xfrm>
            <a:off x="5946056" y="4988347"/>
            <a:ext cx="410766" cy="410766"/>
          </a:xfrm>
          <a:prstGeom prst="ellipse">
            <a:avLst/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6D381D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0669" name="AutoShape 13"/>
          <p:cNvSpPr>
            <a:spLocks/>
          </p:cNvSpPr>
          <p:nvPr/>
        </p:nvSpPr>
        <p:spPr bwMode="auto">
          <a:xfrm>
            <a:off x="6144742" y="4489400"/>
            <a:ext cx="527967" cy="468809"/>
          </a:xfrm>
          <a:custGeom>
            <a:avLst/>
            <a:gdLst/>
            <a:ahLst/>
            <a:cxnLst/>
            <a:rect l="0" t="0" r="r" b="b"/>
            <a:pathLst>
              <a:path w="16928" h="11890">
                <a:moveTo>
                  <a:pt x="2657" y="0"/>
                </a:moveTo>
                <a:cubicBezTo>
                  <a:pt x="3859" y="0"/>
                  <a:pt x="11374" y="1449"/>
                  <a:pt x="11805" y="3616"/>
                </a:cubicBezTo>
                <a:cubicBezTo>
                  <a:pt x="13203" y="10648"/>
                  <a:pt x="5198" y="2612"/>
                  <a:pt x="4690" y="7986"/>
                </a:cubicBezTo>
                <a:cubicBezTo>
                  <a:pt x="3858" y="16779"/>
                  <a:pt x="15910" y="8352"/>
                  <a:pt x="16634" y="5826"/>
                </a:cubicBezTo>
                <a:cubicBezTo>
                  <a:pt x="19683" y="-4821"/>
                  <a:pt x="-1917" y="1407"/>
                  <a:pt x="116" y="8036"/>
                </a:cubicBezTo>
              </a:path>
            </a:pathLst>
          </a:custGeom>
          <a:noFill/>
          <a:ln w="63500">
            <a:solidFill>
              <a:srgbClr val="FD82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0670" name="AutoShape 14"/>
          <p:cNvSpPr>
            <a:spLocks/>
          </p:cNvSpPr>
          <p:nvPr/>
        </p:nvSpPr>
        <p:spPr bwMode="auto">
          <a:xfrm>
            <a:off x="6432724" y="4820915"/>
            <a:ext cx="410766" cy="762372"/>
          </a:xfrm>
          <a:custGeom>
            <a:avLst/>
            <a:gdLst/>
            <a:ahLst/>
            <a:cxnLst/>
            <a:rect l="0" t="0" r="r" b="b"/>
            <a:pathLst>
              <a:path w="19610" h="16484">
                <a:moveTo>
                  <a:pt x="0" y="3877"/>
                </a:moveTo>
                <a:cubicBezTo>
                  <a:pt x="13074" y="-2637"/>
                  <a:pt x="17314" y="-173"/>
                  <a:pt x="19516" y="5506"/>
                </a:cubicBezTo>
                <a:cubicBezTo>
                  <a:pt x="21411" y="10392"/>
                  <a:pt x="64" y="10449"/>
                  <a:pt x="0" y="12577"/>
                </a:cubicBezTo>
                <a:cubicBezTo>
                  <a:pt x="-189" y="18963"/>
                  <a:pt x="13832" y="16563"/>
                  <a:pt x="11558" y="12577"/>
                </a:cubicBezTo>
                <a:cubicBezTo>
                  <a:pt x="10356" y="10469"/>
                  <a:pt x="18000" y="8334"/>
                  <a:pt x="5116" y="5506"/>
                </a:cubicBezTo>
              </a:path>
            </a:pathLst>
          </a:custGeom>
          <a:noFill/>
          <a:ln w="63500">
            <a:solidFill>
              <a:srgbClr val="054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0671" name="Line 15"/>
          <p:cNvSpPr>
            <a:spLocks noChangeShapeType="1"/>
          </p:cNvSpPr>
          <p:nvPr/>
        </p:nvSpPr>
        <p:spPr bwMode="auto">
          <a:xfrm>
            <a:off x="6804422" y="5607844"/>
            <a:ext cx="62508" cy="232172"/>
          </a:xfrm>
          <a:prstGeom prst="line">
            <a:avLst/>
          </a:prstGeom>
          <a:noFill/>
          <a:ln w="25400">
            <a:solidFill>
              <a:srgbClr val="FD1D00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0672" name="Rectangle 16"/>
          <p:cNvSpPr>
            <a:spLocks/>
          </p:cNvSpPr>
          <p:nvPr/>
        </p:nvSpPr>
        <p:spPr bwMode="auto">
          <a:xfrm>
            <a:off x="6536531" y="5840016"/>
            <a:ext cx="1598414" cy="178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Nuclear membrane</a:t>
            </a:r>
          </a:p>
        </p:txBody>
      </p:sp>
      <p:grpSp>
        <p:nvGrpSpPr>
          <p:cNvPr id="70673" name="Group 17"/>
          <p:cNvGrpSpPr>
            <a:grpSpLocks/>
          </p:cNvGrpSpPr>
          <p:nvPr/>
        </p:nvGrpSpPr>
        <p:grpSpPr bwMode="auto">
          <a:xfrm>
            <a:off x="7974211" y="5027414"/>
            <a:ext cx="187523" cy="348258"/>
            <a:chOff x="0" y="0"/>
            <a:chExt cx="167" cy="312"/>
          </a:xfrm>
        </p:grpSpPr>
        <p:sp>
          <p:nvSpPr>
            <p:cNvPr id="70674" name="Oval 18"/>
            <p:cNvSpPr>
              <a:spLocks/>
            </p:cNvSpPr>
            <p:nvPr/>
          </p:nvSpPr>
          <p:spPr bwMode="auto">
            <a:xfrm>
              <a:off x="0" y="187"/>
              <a:ext cx="123" cy="125"/>
            </a:xfrm>
            <a:prstGeom prst="ellipse">
              <a:avLst/>
            </a:prstGeom>
            <a:solidFill>
              <a:srgbClr val="FD8200"/>
            </a:solidFill>
            <a:ln w="38100">
              <a:solidFill>
                <a:srgbClr val="7F41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75" name="Oval 19"/>
            <p:cNvSpPr>
              <a:spLocks/>
            </p:cNvSpPr>
            <p:nvPr/>
          </p:nvSpPr>
          <p:spPr bwMode="auto">
            <a:xfrm>
              <a:off x="44" y="0"/>
              <a:ext cx="123" cy="124"/>
            </a:xfrm>
            <a:prstGeom prst="ellipse">
              <a:avLst/>
            </a:prstGeom>
            <a:solidFill>
              <a:srgbClr val="FD8200"/>
            </a:solidFill>
            <a:ln w="38100">
              <a:solidFill>
                <a:srgbClr val="7F41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0676" name="Group 20"/>
          <p:cNvGrpSpPr>
            <a:grpSpLocks/>
          </p:cNvGrpSpPr>
          <p:nvPr/>
        </p:nvGrpSpPr>
        <p:grpSpPr bwMode="auto">
          <a:xfrm>
            <a:off x="7349133" y="4481587"/>
            <a:ext cx="1098352" cy="753442"/>
            <a:chOff x="0" y="0"/>
            <a:chExt cx="984" cy="674"/>
          </a:xfrm>
        </p:grpSpPr>
        <p:sp>
          <p:nvSpPr>
            <p:cNvPr id="70677" name="Rectangle 21"/>
            <p:cNvSpPr>
              <a:spLocks/>
            </p:cNvSpPr>
            <p:nvPr/>
          </p:nvSpPr>
          <p:spPr bwMode="auto">
            <a:xfrm>
              <a:off x="0" y="0"/>
              <a:ext cx="984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Centrosome is replicated</a:t>
              </a:r>
            </a:p>
          </p:txBody>
        </p:sp>
        <p:sp>
          <p:nvSpPr>
            <p:cNvPr id="70678" name="Line 22"/>
            <p:cNvSpPr>
              <a:spLocks noChangeShapeType="1"/>
            </p:cNvSpPr>
            <p:nvPr/>
          </p:nvSpPr>
          <p:spPr bwMode="auto">
            <a:xfrm rot="10800000" flipH="1">
              <a:off x="696" y="352"/>
              <a:ext cx="72" cy="112"/>
            </a:xfrm>
            <a:prstGeom prst="line">
              <a:avLst/>
            </a:prstGeom>
            <a:noFill/>
            <a:ln w="254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79" name="Line 23"/>
            <p:cNvSpPr>
              <a:spLocks noChangeShapeType="1"/>
            </p:cNvSpPr>
            <p:nvPr/>
          </p:nvSpPr>
          <p:spPr bwMode="auto">
            <a:xfrm rot="10800000">
              <a:off x="488" y="576"/>
              <a:ext cx="69" cy="98"/>
            </a:xfrm>
            <a:prstGeom prst="line">
              <a:avLst/>
            </a:prstGeom>
            <a:noFill/>
            <a:ln w="254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0680" name="Group 24"/>
          <p:cNvGrpSpPr>
            <a:grpSpLocks/>
          </p:cNvGrpSpPr>
          <p:nvPr/>
        </p:nvGrpSpPr>
        <p:grpSpPr bwMode="auto">
          <a:xfrm>
            <a:off x="5563195" y="5563196"/>
            <a:ext cx="946547" cy="1007939"/>
            <a:chOff x="0" y="0"/>
            <a:chExt cx="848" cy="903"/>
          </a:xfrm>
        </p:grpSpPr>
        <p:sp>
          <p:nvSpPr>
            <p:cNvPr id="70681" name="Rectangle 25"/>
            <p:cNvSpPr>
              <a:spLocks/>
            </p:cNvSpPr>
            <p:nvPr/>
          </p:nvSpPr>
          <p:spPr bwMode="auto">
            <a:xfrm>
              <a:off x="0" y="743"/>
              <a:ext cx="848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Chromatid</a:t>
              </a:r>
            </a:p>
          </p:txBody>
        </p:sp>
        <p:sp>
          <p:nvSpPr>
            <p:cNvPr id="70682" name="Line 26"/>
            <p:cNvSpPr>
              <a:spLocks noChangeShapeType="1"/>
            </p:cNvSpPr>
            <p:nvPr/>
          </p:nvSpPr>
          <p:spPr bwMode="auto">
            <a:xfrm flipH="1">
              <a:off x="336" y="0"/>
              <a:ext cx="464" cy="696"/>
            </a:xfrm>
            <a:prstGeom prst="line">
              <a:avLst/>
            </a:prstGeom>
            <a:noFill/>
            <a:ln w="254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0683" name="Group 27"/>
          <p:cNvGrpSpPr>
            <a:grpSpLocks/>
          </p:cNvGrpSpPr>
          <p:nvPr/>
        </p:nvGrpSpPr>
        <p:grpSpPr bwMode="auto">
          <a:xfrm>
            <a:off x="5179219" y="3830836"/>
            <a:ext cx="919758" cy="1312664"/>
            <a:chOff x="0" y="0"/>
            <a:chExt cx="824" cy="1176"/>
          </a:xfrm>
        </p:grpSpPr>
        <p:sp>
          <p:nvSpPr>
            <p:cNvPr id="70684" name="Rectangle 28"/>
            <p:cNvSpPr>
              <a:spLocks/>
            </p:cNvSpPr>
            <p:nvPr/>
          </p:nvSpPr>
          <p:spPr bwMode="auto">
            <a:xfrm>
              <a:off x="0" y="0"/>
              <a:ext cx="816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Nucleolus</a:t>
              </a:r>
            </a:p>
          </p:txBody>
        </p:sp>
        <p:sp>
          <p:nvSpPr>
            <p:cNvPr id="70685" name="Line 29"/>
            <p:cNvSpPr>
              <a:spLocks noChangeShapeType="1"/>
            </p:cNvSpPr>
            <p:nvPr/>
          </p:nvSpPr>
          <p:spPr bwMode="auto">
            <a:xfrm rot="10800000">
              <a:off x="488" y="184"/>
              <a:ext cx="336" cy="992"/>
            </a:xfrm>
            <a:prstGeom prst="line">
              <a:avLst/>
            </a:prstGeom>
            <a:noFill/>
            <a:ln w="25400">
              <a:solidFill>
                <a:srgbClr val="FD1D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2581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build="p" bldLvl="5" autoUpdateAnimBg="0"/>
      <p:bldP spid="70661" grpId="0" autoUpdateAnimBg="0"/>
      <p:bldP spid="70662" grpId="0" autoUpdateAnimBg="0"/>
      <p:bldP spid="7066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ChangeArrowheads="1"/>
          </p:cNvSpPr>
          <p:nvPr>
            <p:ph type="title"/>
          </p:nvPr>
        </p:nvSpPr>
        <p:spPr>
          <a:xfrm>
            <a:off x="-17859" y="-8930"/>
            <a:ext cx="9188648" cy="812602"/>
          </a:xfrm>
          <a:ln/>
        </p:spPr>
        <p:txBody>
          <a:bodyPr lIns="0" tIns="0" rIns="0" bIns="0" anchor="b"/>
          <a:lstStyle/>
          <a:p>
            <a:pPr>
              <a:lnSpc>
                <a:spcPct val="69000"/>
              </a:lnSpc>
              <a:tabLst>
                <a:tab pos="669703" algn="l"/>
              </a:tabLst>
            </a:pPr>
            <a:r>
              <a:rPr lang="en-US">
                <a:solidFill>
                  <a:srgbClr val="000000"/>
                </a:solidFill>
              </a:rPr>
              <a:t>Mitosis</a:t>
            </a:r>
          </a:p>
        </p:txBody>
      </p:sp>
      <p:sp>
        <p:nvSpPr>
          <p:cNvPr id="71682" name="Rectangle 2"/>
          <p:cNvSpPr>
            <a:spLocks noChangeArrowheads="1"/>
          </p:cNvSpPr>
          <p:nvPr>
            <p:ph type="body" idx="1"/>
          </p:nvPr>
        </p:nvSpPr>
        <p:spPr>
          <a:xfrm>
            <a:off x="1500187" y="910828"/>
            <a:ext cx="6375797" cy="884039"/>
          </a:xfrm>
          <a:ln/>
        </p:spPr>
        <p:txBody>
          <a:bodyPr>
            <a:normAutofit fontScale="70000" lnSpcReduction="20000"/>
          </a:bodyPr>
          <a:lstStyle/>
          <a:p>
            <a:pPr marL="435307" indent="-346013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</a:tabLst>
            </a:pPr>
            <a:r>
              <a:rPr lang="en-US">
                <a:solidFill>
                  <a:srgbClr val="000000"/>
                </a:solidFill>
              </a:rPr>
              <a:t>The mitotic cycle is broken down into </a:t>
            </a:r>
            <a:r>
              <a:rPr lang="en-US" b="1">
                <a:solidFill>
                  <a:srgbClr val="001BFF"/>
                </a:solidFill>
              </a:rPr>
              <a:t>six phases</a:t>
            </a:r>
            <a:r>
              <a:rPr lang="en-US">
                <a:solidFill>
                  <a:srgbClr val="000000"/>
                </a:solidFill>
              </a:rPr>
              <a:t>.</a:t>
            </a:r>
          </a:p>
          <a:p>
            <a:pPr marL="435307" indent="-346013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</a:tabLst>
            </a:pPr>
            <a:r>
              <a:rPr lang="en-US">
                <a:solidFill>
                  <a:srgbClr val="000000"/>
                </a:solidFill>
              </a:rPr>
              <a:t>The example below is for a </a:t>
            </a:r>
            <a:r>
              <a:rPr lang="en-US" b="1">
                <a:solidFill>
                  <a:srgbClr val="001BFF"/>
                </a:solidFill>
              </a:rPr>
              <a:t>plant cell</a:t>
            </a:r>
            <a:r>
              <a:rPr lang="en-US">
                <a:solidFill>
                  <a:srgbClr val="000000"/>
                </a:solidFill>
              </a:rPr>
              <a:t>.</a:t>
            </a:r>
          </a:p>
        </p:txBody>
      </p:sp>
      <p:grpSp>
        <p:nvGrpSpPr>
          <p:cNvPr id="71683" name="Group 3"/>
          <p:cNvGrpSpPr>
            <a:grpSpLocks/>
          </p:cNvGrpSpPr>
          <p:nvPr/>
        </p:nvGrpSpPr>
        <p:grpSpPr bwMode="auto">
          <a:xfrm>
            <a:off x="6438305" y="4008314"/>
            <a:ext cx="2265908" cy="2635374"/>
            <a:chOff x="0" y="0"/>
            <a:chExt cx="2030" cy="2360"/>
          </a:xfrm>
        </p:grpSpPr>
        <p:sp>
          <p:nvSpPr>
            <p:cNvPr id="71684" name="Rectangle 4"/>
            <p:cNvSpPr>
              <a:spLocks/>
            </p:cNvSpPr>
            <p:nvPr/>
          </p:nvSpPr>
          <p:spPr bwMode="auto">
            <a:xfrm>
              <a:off x="608" y="696"/>
              <a:ext cx="770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Anaphase</a:t>
              </a:r>
            </a:p>
          </p:txBody>
        </p:sp>
        <p:sp>
          <p:nvSpPr>
            <p:cNvPr id="71685" name="AutoShape 5"/>
            <p:cNvSpPr>
              <a:spLocks/>
            </p:cNvSpPr>
            <p:nvPr/>
          </p:nvSpPr>
          <p:spPr bwMode="auto">
            <a:xfrm>
              <a:off x="64" y="1000"/>
              <a:ext cx="1932" cy="1360"/>
            </a:xfrm>
            <a:prstGeom prst="roundRect">
              <a:avLst>
                <a:gd name="adj" fmla="val 8819"/>
              </a:avLst>
            </a:prstGeom>
            <a:solidFill>
              <a:srgbClr val="3F0F81">
                <a:alpha val="29803"/>
              </a:srgbClr>
            </a:solidFill>
            <a:ln w="76200">
              <a:solidFill>
                <a:srgbClr val="6D381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86" name="Line 6"/>
            <p:cNvSpPr>
              <a:spLocks noChangeShapeType="1"/>
            </p:cNvSpPr>
            <p:nvPr/>
          </p:nvSpPr>
          <p:spPr bwMode="auto">
            <a:xfrm rot="10800000" flipH="1">
              <a:off x="1013" y="0"/>
              <a:ext cx="0" cy="654"/>
            </a:xfrm>
            <a:prstGeom prst="line">
              <a:avLst/>
            </a:prstGeom>
            <a:noFill/>
            <a:ln w="152400">
              <a:solidFill>
                <a:srgbClr val="FD1C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71687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20"/>
              <a:ext cx="2030" cy="1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71688" name="Group 8"/>
          <p:cNvGrpSpPr>
            <a:grpSpLocks/>
          </p:cNvGrpSpPr>
          <p:nvPr/>
        </p:nvGrpSpPr>
        <p:grpSpPr bwMode="auto">
          <a:xfrm>
            <a:off x="3418954" y="4786313"/>
            <a:ext cx="3039442" cy="1821656"/>
            <a:chOff x="0" y="0"/>
            <a:chExt cx="2722" cy="1632"/>
          </a:xfrm>
        </p:grpSpPr>
        <p:sp>
          <p:nvSpPr>
            <p:cNvPr id="71689" name="Rectangle 9"/>
            <p:cNvSpPr>
              <a:spLocks/>
            </p:cNvSpPr>
            <p:nvPr/>
          </p:nvSpPr>
          <p:spPr bwMode="auto">
            <a:xfrm>
              <a:off x="408" y="0"/>
              <a:ext cx="1138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Late Anaphase</a:t>
              </a:r>
            </a:p>
          </p:txBody>
        </p:sp>
        <p:grpSp>
          <p:nvGrpSpPr>
            <p:cNvPr id="71690" name="Group 10"/>
            <p:cNvGrpSpPr>
              <a:grpSpLocks/>
            </p:cNvGrpSpPr>
            <p:nvPr/>
          </p:nvGrpSpPr>
          <p:grpSpPr bwMode="auto">
            <a:xfrm>
              <a:off x="0" y="248"/>
              <a:ext cx="2722" cy="1384"/>
              <a:chOff x="0" y="0"/>
              <a:chExt cx="2722" cy="1384"/>
            </a:xfrm>
          </p:grpSpPr>
          <p:sp>
            <p:nvSpPr>
              <p:cNvPr id="71691" name="AutoShape 11"/>
              <p:cNvSpPr>
                <a:spLocks/>
              </p:cNvSpPr>
              <p:nvPr/>
            </p:nvSpPr>
            <p:spPr bwMode="auto">
              <a:xfrm>
                <a:off x="64" y="24"/>
                <a:ext cx="1932" cy="1360"/>
              </a:xfrm>
              <a:prstGeom prst="roundRect">
                <a:avLst>
                  <a:gd name="adj" fmla="val 8819"/>
                </a:avLst>
              </a:prstGeom>
              <a:solidFill>
                <a:srgbClr val="3F0F81">
                  <a:alpha val="29803"/>
                </a:srgbClr>
              </a:solidFill>
              <a:ln w="76200">
                <a:solidFill>
                  <a:srgbClr val="6D381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92" name="Line 12"/>
              <p:cNvSpPr>
                <a:spLocks noChangeShapeType="1"/>
              </p:cNvSpPr>
              <p:nvPr/>
            </p:nvSpPr>
            <p:spPr bwMode="auto">
              <a:xfrm>
                <a:off x="2029" y="650"/>
                <a:ext cx="693" cy="0"/>
              </a:xfrm>
              <a:prstGeom prst="line">
                <a:avLst/>
              </a:prstGeom>
              <a:noFill/>
              <a:ln w="152400">
                <a:solidFill>
                  <a:srgbClr val="FD1C00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71693" name="Picture 1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072" cy="13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71694" name="Group 14"/>
          <p:cNvGrpSpPr>
            <a:grpSpLocks/>
          </p:cNvGrpSpPr>
          <p:nvPr/>
        </p:nvGrpSpPr>
        <p:grpSpPr bwMode="auto">
          <a:xfrm>
            <a:off x="303610" y="4786313"/>
            <a:ext cx="3145482" cy="1821656"/>
            <a:chOff x="0" y="0"/>
            <a:chExt cx="2818" cy="1632"/>
          </a:xfrm>
        </p:grpSpPr>
        <p:sp>
          <p:nvSpPr>
            <p:cNvPr id="71695" name="Rectangle 15"/>
            <p:cNvSpPr>
              <a:spLocks/>
            </p:cNvSpPr>
            <p:nvPr/>
          </p:nvSpPr>
          <p:spPr bwMode="auto">
            <a:xfrm>
              <a:off x="704" y="0"/>
              <a:ext cx="784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Telophase</a:t>
              </a:r>
            </a:p>
          </p:txBody>
        </p:sp>
        <p:sp>
          <p:nvSpPr>
            <p:cNvPr id="71696" name="AutoShape 16"/>
            <p:cNvSpPr>
              <a:spLocks/>
            </p:cNvSpPr>
            <p:nvPr/>
          </p:nvSpPr>
          <p:spPr bwMode="auto">
            <a:xfrm>
              <a:off x="168" y="272"/>
              <a:ext cx="1932" cy="1360"/>
            </a:xfrm>
            <a:prstGeom prst="roundRect">
              <a:avLst>
                <a:gd name="adj" fmla="val 8819"/>
              </a:avLst>
            </a:prstGeom>
            <a:solidFill>
              <a:srgbClr val="3F0F81">
                <a:alpha val="29803"/>
              </a:srgbClr>
            </a:solidFill>
            <a:ln w="76200">
              <a:solidFill>
                <a:srgbClr val="6D381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97" name="Line 17"/>
            <p:cNvSpPr>
              <a:spLocks noChangeShapeType="1"/>
            </p:cNvSpPr>
            <p:nvPr/>
          </p:nvSpPr>
          <p:spPr bwMode="auto">
            <a:xfrm>
              <a:off x="2125" y="898"/>
              <a:ext cx="693" cy="0"/>
            </a:xfrm>
            <a:prstGeom prst="line">
              <a:avLst/>
            </a:prstGeom>
            <a:noFill/>
            <a:ln w="152400">
              <a:solidFill>
                <a:srgbClr val="FD1C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71698" name="Picture 1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2"/>
              <a:ext cx="2144" cy="14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71699" name="Line 19"/>
            <p:cNvSpPr>
              <a:spLocks noChangeShapeType="1"/>
            </p:cNvSpPr>
            <p:nvPr/>
          </p:nvSpPr>
          <p:spPr bwMode="auto">
            <a:xfrm>
              <a:off x="1135" y="298"/>
              <a:ext cx="0" cy="1326"/>
            </a:xfrm>
            <a:prstGeom prst="line">
              <a:avLst/>
            </a:prstGeom>
            <a:noFill/>
            <a:ln w="76200">
              <a:solidFill>
                <a:srgbClr val="FD1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1700" name="Group 20"/>
          <p:cNvGrpSpPr>
            <a:grpSpLocks/>
          </p:cNvGrpSpPr>
          <p:nvPr/>
        </p:nvGrpSpPr>
        <p:grpSpPr bwMode="auto">
          <a:xfrm>
            <a:off x="492249" y="2062758"/>
            <a:ext cx="2152055" cy="1928813"/>
            <a:chOff x="0" y="0"/>
            <a:chExt cx="1928" cy="1728"/>
          </a:xfrm>
        </p:grpSpPr>
        <p:sp>
          <p:nvSpPr>
            <p:cNvPr id="71701" name="Rectangle 21"/>
            <p:cNvSpPr>
              <a:spLocks/>
            </p:cNvSpPr>
            <p:nvPr/>
          </p:nvSpPr>
          <p:spPr bwMode="auto">
            <a:xfrm>
              <a:off x="342" y="0"/>
              <a:ext cx="1172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Early Prophase</a:t>
              </a:r>
            </a:p>
          </p:txBody>
        </p:sp>
        <p:sp>
          <p:nvSpPr>
            <p:cNvPr id="71702" name="AutoShape 22"/>
            <p:cNvSpPr>
              <a:spLocks/>
            </p:cNvSpPr>
            <p:nvPr/>
          </p:nvSpPr>
          <p:spPr bwMode="auto">
            <a:xfrm>
              <a:off x="0" y="328"/>
              <a:ext cx="1928" cy="1400"/>
            </a:xfrm>
            <a:prstGeom prst="roundRect">
              <a:avLst>
                <a:gd name="adj" fmla="val 8569"/>
              </a:avLst>
            </a:prstGeom>
            <a:solidFill>
              <a:srgbClr val="3F0F81">
                <a:alpha val="29803"/>
              </a:srgbClr>
            </a:solidFill>
            <a:ln w="76200">
              <a:solidFill>
                <a:srgbClr val="6D381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71703" name="Picture 2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" y="360"/>
              <a:ext cx="1280" cy="1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71704" name="Group 24"/>
          <p:cNvGrpSpPr>
            <a:grpSpLocks/>
          </p:cNvGrpSpPr>
          <p:nvPr/>
        </p:nvGrpSpPr>
        <p:grpSpPr bwMode="auto">
          <a:xfrm>
            <a:off x="2675558" y="2062758"/>
            <a:ext cx="2963540" cy="1928813"/>
            <a:chOff x="0" y="0"/>
            <a:chExt cx="2654" cy="1728"/>
          </a:xfrm>
        </p:grpSpPr>
        <p:sp>
          <p:nvSpPr>
            <p:cNvPr id="71705" name="Rectangle 25"/>
            <p:cNvSpPr>
              <a:spLocks/>
            </p:cNvSpPr>
            <p:nvPr/>
          </p:nvSpPr>
          <p:spPr bwMode="auto">
            <a:xfrm>
              <a:off x="1106" y="0"/>
              <a:ext cx="1114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Late Prophase</a:t>
              </a:r>
            </a:p>
          </p:txBody>
        </p:sp>
        <p:sp>
          <p:nvSpPr>
            <p:cNvPr id="71706" name="Line 26"/>
            <p:cNvSpPr>
              <a:spLocks noChangeShapeType="1"/>
            </p:cNvSpPr>
            <p:nvPr/>
          </p:nvSpPr>
          <p:spPr bwMode="auto">
            <a:xfrm rot="10800000">
              <a:off x="0" y="1005"/>
              <a:ext cx="693" cy="11"/>
            </a:xfrm>
            <a:prstGeom prst="line">
              <a:avLst/>
            </a:prstGeom>
            <a:noFill/>
            <a:ln w="152400">
              <a:solidFill>
                <a:srgbClr val="FD1C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07" name="AutoShape 27"/>
            <p:cNvSpPr>
              <a:spLocks/>
            </p:cNvSpPr>
            <p:nvPr/>
          </p:nvSpPr>
          <p:spPr bwMode="auto">
            <a:xfrm>
              <a:off x="722" y="328"/>
              <a:ext cx="1932" cy="1400"/>
            </a:xfrm>
            <a:prstGeom prst="roundRect">
              <a:avLst>
                <a:gd name="adj" fmla="val 8569"/>
              </a:avLst>
            </a:prstGeom>
            <a:solidFill>
              <a:srgbClr val="3F0F81">
                <a:alpha val="29803"/>
              </a:srgbClr>
            </a:solidFill>
            <a:ln w="76200">
              <a:solidFill>
                <a:srgbClr val="6D381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71708" name="Picture 2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0" y="368"/>
              <a:ext cx="1587" cy="1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71709" name="Group 29"/>
          <p:cNvGrpSpPr>
            <a:grpSpLocks/>
          </p:cNvGrpSpPr>
          <p:nvPr/>
        </p:nvGrpSpPr>
        <p:grpSpPr bwMode="auto">
          <a:xfrm>
            <a:off x="5667004" y="2062758"/>
            <a:ext cx="3020467" cy="2037085"/>
            <a:chOff x="0" y="0"/>
            <a:chExt cx="2706" cy="1825"/>
          </a:xfrm>
        </p:grpSpPr>
        <p:sp>
          <p:nvSpPr>
            <p:cNvPr id="71710" name="Rectangle 30"/>
            <p:cNvSpPr>
              <a:spLocks/>
            </p:cNvSpPr>
            <p:nvPr/>
          </p:nvSpPr>
          <p:spPr bwMode="auto">
            <a:xfrm>
              <a:off x="1178" y="0"/>
              <a:ext cx="839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Metaphase</a:t>
              </a:r>
            </a:p>
          </p:txBody>
        </p:sp>
        <p:sp>
          <p:nvSpPr>
            <p:cNvPr id="71711" name="Line 31"/>
            <p:cNvSpPr>
              <a:spLocks noChangeShapeType="1"/>
            </p:cNvSpPr>
            <p:nvPr/>
          </p:nvSpPr>
          <p:spPr bwMode="auto">
            <a:xfrm flipH="1">
              <a:off x="0" y="1016"/>
              <a:ext cx="717" cy="0"/>
            </a:xfrm>
            <a:prstGeom prst="line">
              <a:avLst/>
            </a:prstGeom>
            <a:noFill/>
            <a:ln w="152400">
              <a:solidFill>
                <a:srgbClr val="FD1C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12" name="AutoShape 32"/>
            <p:cNvSpPr>
              <a:spLocks/>
            </p:cNvSpPr>
            <p:nvPr/>
          </p:nvSpPr>
          <p:spPr bwMode="auto">
            <a:xfrm>
              <a:off x="730" y="328"/>
              <a:ext cx="1932" cy="1400"/>
            </a:xfrm>
            <a:prstGeom prst="roundRect">
              <a:avLst>
                <a:gd name="adj" fmla="val 8569"/>
              </a:avLst>
            </a:prstGeom>
            <a:solidFill>
              <a:srgbClr val="3F0F81">
                <a:alpha val="29803"/>
              </a:srgbClr>
            </a:solidFill>
            <a:ln w="76200">
              <a:solidFill>
                <a:srgbClr val="6D381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71713" name="Picture 3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" y="239"/>
              <a:ext cx="2144" cy="15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40168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build="p" bldLvl="5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AutoShape 1"/>
          <p:cNvSpPr>
            <a:spLocks/>
          </p:cNvSpPr>
          <p:nvPr/>
        </p:nvSpPr>
        <p:spPr bwMode="auto">
          <a:xfrm>
            <a:off x="4589859" y="1419820"/>
            <a:ext cx="2768203" cy="1777008"/>
          </a:xfrm>
          <a:prstGeom prst="roundRect">
            <a:avLst>
              <a:gd name="adj" fmla="val 7537"/>
            </a:avLst>
          </a:prstGeom>
          <a:solidFill>
            <a:srgbClr val="3F0F81">
              <a:alpha val="29803"/>
            </a:srgbClr>
          </a:solidFill>
          <a:ln w="76200">
            <a:solidFill>
              <a:srgbClr val="6D381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867" y="1482329"/>
            <a:ext cx="1830586" cy="166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" dist="12699" dir="54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72707" name="Rectangle 3"/>
          <p:cNvSpPr>
            <a:spLocks noChangeArrowheads="1"/>
          </p:cNvSpPr>
          <p:nvPr>
            <p:ph type="title"/>
          </p:nvPr>
        </p:nvSpPr>
        <p:spPr>
          <a:xfrm>
            <a:off x="-8930" y="-8930"/>
            <a:ext cx="9187533" cy="1080492"/>
          </a:xfrm>
          <a:ln/>
        </p:spPr>
        <p:txBody>
          <a:bodyPr lIns="0" tIns="0" rIns="0" bIns="0" anchor="b"/>
          <a:lstStyle/>
          <a:p>
            <a:pPr>
              <a:lnSpc>
                <a:spcPct val="69000"/>
              </a:lnSpc>
              <a:tabLst>
                <a:tab pos="669703" algn="l"/>
              </a:tabLst>
            </a:pPr>
            <a:r>
              <a:rPr lang="en-US">
                <a:solidFill>
                  <a:srgbClr val="000000"/>
                </a:solidFill>
              </a:rPr>
              <a:t>Mitosis: Early Prophase</a:t>
            </a:r>
          </a:p>
        </p:txBody>
      </p:sp>
      <p:sp>
        <p:nvSpPr>
          <p:cNvPr id="72708" name="Rectangle 4"/>
          <p:cNvSpPr>
            <a:spLocks noChangeArrowheads="1"/>
          </p:cNvSpPr>
          <p:nvPr>
            <p:ph type="body" idx="1"/>
          </p:nvPr>
        </p:nvSpPr>
        <p:spPr>
          <a:xfrm>
            <a:off x="482203" y="1607344"/>
            <a:ext cx="3643313" cy="2616398"/>
          </a:xfrm>
          <a:ln/>
        </p:spPr>
        <p:txBody>
          <a:bodyPr lIns="0" tIns="0" rIns="0" bIns="0">
            <a:normAutofit fontScale="92500"/>
          </a:bodyPr>
          <a:lstStyle/>
          <a:p>
            <a:pPr marL="435307" indent="-346013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>
                <a:solidFill>
                  <a:srgbClr val="000000"/>
                </a:solidFill>
              </a:rPr>
              <a:t>Prophase is the first stage of mitosis. In </a:t>
            </a:r>
            <a:r>
              <a:rPr lang="en-US" b="1">
                <a:solidFill>
                  <a:srgbClr val="0000FF"/>
                </a:solidFill>
              </a:rPr>
              <a:t>early prophase</a:t>
            </a:r>
            <a:r>
              <a:rPr lang="en-US">
                <a:solidFill>
                  <a:srgbClr val="000000"/>
                </a:solidFill>
              </a:rPr>
              <a:t>: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5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700">
                <a:solidFill>
                  <a:srgbClr val="000000"/>
                </a:solidFill>
              </a:rPr>
              <a:t>the nuclear membrane disintegrates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5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700">
                <a:solidFill>
                  <a:srgbClr val="000000"/>
                </a:solidFill>
              </a:rPr>
              <a:t>the nucleolus disappears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5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700">
                <a:solidFill>
                  <a:srgbClr val="000000"/>
                </a:solidFill>
              </a:rPr>
              <a:t>the </a:t>
            </a:r>
            <a:r>
              <a:rPr lang="en-US" sz="1700" b="1">
                <a:solidFill>
                  <a:srgbClr val="001BFF"/>
                </a:solidFill>
              </a:rPr>
              <a:t>chromatin</a:t>
            </a:r>
            <a:r>
              <a:rPr lang="en-US" sz="1700">
                <a:solidFill>
                  <a:srgbClr val="000000"/>
                </a:solidFill>
              </a:rPr>
              <a:t> condenses into visible chromosomes.</a:t>
            </a:r>
          </a:p>
        </p:txBody>
      </p:sp>
      <p:pic>
        <p:nvPicPr>
          <p:cNvPr id="7270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039" y="3937992"/>
            <a:ext cx="3036094" cy="2428875"/>
          </a:xfrm>
          <a:prstGeom prst="rect">
            <a:avLst/>
          </a:prstGeom>
          <a:noFill/>
          <a:ln w="101600">
            <a:solidFill>
              <a:srgbClr val="3F0F8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72710" name="Rectangle 6"/>
          <p:cNvSpPr>
            <a:spLocks/>
          </p:cNvSpPr>
          <p:nvPr/>
        </p:nvSpPr>
        <p:spPr bwMode="auto">
          <a:xfrm>
            <a:off x="7688461" y="2527102"/>
            <a:ext cx="1116211" cy="366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Replicated centrosomes</a:t>
            </a:r>
          </a:p>
        </p:txBody>
      </p:sp>
      <p:grpSp>
        <p:nvGrpSpPr>
          <p:cNvPr id="72711" name="Group 7"/>
          <p:cNvGrpSpPr>
            <a:grpSpLocks/>
          </p:cNvGrpSpPr>
          <p:nvPr/>
        </p:nvGrpSpPr>
        <p:grpSpPr bwMode="auto">
          <a:xfrm>
            <a:off x="2625329" y="5170289"/>
            <a:ext cx="2832943" cy="553641"/>
            <a:chOff x="0" y="0"/>
            <a:chExt cx="2538" cy="496"/>
          </a:xfrm>
        </p:grpSpPr>
        <p:sp>
          <p:nvSpPr>
            <p:cNvPr id="72712" name="Rectangle 8"/>
            <p:cNvSpPr>
              <a:spLocks/>
            </p:cNvSpPr>
            <p:nvPr/>
          </p:nvSpPr>
          <p:spPr bwMode="auto">
            <a:xfrm>
              <a:off x="0" y="0"/>
              <a:ext cx="1088" cy="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chromatids condense into chromosomes</a:t>
              </a:r>
            </a:p>
          </p:txBody>
        </p:sp>
        <p:sp>
          <p:nvSpPr>
            <p:cNvPr id="72713" name="Line 9"/>
            <p:cNvSpPr>
              <a:spLocks noChangeShapeType="1"/>
            </p:cNvSpPr>
            <p:nvPr/>
          </p:nvSpPr>
          <p:spPr bwMode="auto">
            <a:xfrm flipH="1">
              <a:off x="1159" y="244"/>
              <a:ext cx="1379" cy="0"/>
            </a:xfrm>
            <a:prstGeom prst="line">
              <a:avLst/>
            </a:prstGeom>
            <a:noFill/>
            <a:ln w="25400">
              <a:solidFill>
                <a:srgbClr val="FD1C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2714" name="Line 10"/>
          <p:cNvSpPr>
            <a:spLocks noChangeShapeType="1"/>
          </p:cNvSpPr>
          <p:nvPr/>
        </p:nvSpPr>
        <p:spPr bwMode="auto">
          <a:xfrm>
            <a:off x="6904881" y="2318370"/>
            <a:ext cx="750094" cy="440903"/>
          </a:xfrm>
          <a:prstGeom prst="line">
            <a:avLst/>
          </a:prstGeom>
          <a:noFill/>
          <a:ln w="25400">
            <a:solidFill>
              <a:srgbClr val="FD1C00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2715" name="Line 11"/>
          <p:cNvSpPr>
            <a:spLocks noChangeShapeType="1"/>
          </p:cNvSpPr>
          <p:nvPr/>
        </p:nvSpPr>
        <p:spPr bwMode="auto">
          <a:xfrm rot="10800000" flipH="1">
            <a:off x="6697266" y="2759273"/>
            <a:ext cx="946547" cy="62508"/>
          </a:xfrm>
          <a:prstGeom prst="line">
            <a:avLst/>
          </a:prstGeom>
          <a:noFill/>
          <a:ln w="25400">
            <a:solidFill>
              <a:srgbClr val="FD1C00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72716" name="Group 12"/>
          <p:cNvGrpSpPr>
            <a:grpSpLocks/>
          </p:cNvGrpSpPr>
          <p:nvPr/>
        </p:nvGrpSpPr>
        <p:grpSpPr bwMode="auto">
          <a:xfrm>
            <a:off x="4625578" y="2652117"/>
            <a:ext cx="1785938" cy="927572"/>
            <a:chOff x="0" y="0"/>
            <a:chExt cx="1600" cy="831"/>
          </a:xfrm>
        </p:grpSpPr>
        <p:sp>
          <p:nvSpPr>
            <p:cNvPr id="72717" name="Rectangle 13"/>
            <p:cNvSpPr>
              <a:spLocks/>
            </p:cNvSpPr>
            <p:nvPr/>
          </p:nvSpPr>
          <p:spPr bwMode="auto">
            <a:xfrm>
              <a:off x="0" y="671"/>
              <a:ext cx="1600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Nucleolus disappears</a:t>
              </a:r>
            </a:p>
          </p:txBody>
        </p:sp>
        <p:sp>
          <p:nvSpPr>
            <p:cNvPr id="72718" name="Line 14"/>
            <p:cNvSpPr>
              <a:spLocks noChangeShapeType="1"/>
            </p:cNvSpPr>
            <p:nvPr/>
          </p:nvSpPr>
          <p:spPr bwMode="auto">
            <a:xfrm flipH="1">
              <a:off x="728" y="0"/>
              <a:ext cx="320" cy="608"/>
            </a:xfrm>
            <a:prstGeom prst="line">
              <a:avLst/>
            </a:prstGeom>
            <a:noFill/>
            <a:ln w="25400">
              <a:solidFill>
                <a:srgbClr val="FD1C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2729" name="Group 25"/>
          <p:cNvGrpSpPr>
            <a:grpSpLocks/>
          </p:cNvGrpSpPr>
          <p:nvPr/>
        </p:nvGrpSpPr>
        <p:grpSpPr bwMode="auto">
          <a:xfrm>
            <a:off x="6429375" y="1125141"/>
            <a:ext cx="2390924" cy="4018359"/>
            <a:chOff x="5760" y="1008"/>
            <a:chExt cx="2142" cy="3600"/>
          </a:xfrm>
        </p:grpSpPr>
        <p:grpSp>
          <p:nvGrpSpPr>
            <p:cNvPr id="72720" name="Group 16"/>
            <p:cNvGrpSpPr>
              <a:grpSpLocks/>
            </p:cNvGrpSpPr>
            <p:nvPr/>
          </p:nvGrpSpPr>
          <p:grpSpPr bwMode="auto">
            <a:xfrm>
              <a:off x="6144" y="4280"/>
              <a:ext cx="1758" cy="328"/>
              <a:chOff x="0" y="0"/>
              <a:chExt cx="1757" cy="328"/>
            </a:xfrm>
          </p:grpSpPr>
          <p:sp>
            <p:nvSpPr>
              <p:cNvPr id="72721" name="Line 17"/>
              <p:cNvSpPr>
                <a:spLocks noChangeShapeType="1"/>
              </p:cNvSpPr>
              <p:nvPr/>
            </p:nvSpPr>
            <p:spPr bwMode="auto">
              <a:xfrm>
                <a:off x="0" y="215"/>
                <a:ext cx="717" cy="0"/>
              </a:xfrm>
              <a:prstGeom prst="line">
                <a:avLst/>
              </a:prstGeom>
              <a:noFill/>
              <a:ln w="25400">
                <a:solidFill>
                  <a:srgbClr val="FD1C00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22" name="Rectangle 18"/>
              <p:cNvSpPr>
                <a:spLocks/>
              </p:cNvSpPr>
              <p:nvPr/>
            </p:nvSpPr>
            <p:spPr bwMode="auto">
              <a:xfrm>
                <a:off x="749" y="0"/>
                <a:ext cx="1008" cy="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3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Nuclear membrane</a:t>
                </a:r>
              </a:p>
            </p:txBody>
          </p:sp>
        </p:grpSp>
        <p:grpSp>
          <p:nvGrpSpPr>
            <p:cNvPr id="72728" name="Group 24"/>
            <p:cNvGrpSpPr>
              <a:grpSpLocks/>
            </p:cNvGrpSpPr>
            <p:nvPr/>
          </p:nvGrpSpPr>
          <p:grpSpPr bwMode="auto">
            <a:xfrm>
              <a:off x="5760" y="1008"/>
              <a:ext cx="2128" cy="752"/>
              <a:chOff x="5760" y="1008"/>
              <a:chExt cx="2128" cy="752"/>
            </a:xfrm>
          </p:grpSpPr>
          <p:sp>
            <p:nvSpPr>
              <p:cNvPr id="72724" name="Rectangle 20"/>
              <p:cNvSpPr>
                <a:spLocks/>
              </p:cNvSpPr>
              <p:nvPr/>
            </p:nvSpPr>
            <p:spPr bwMode="auto">
              <a:xfrm>
                <a:off x="6576" y="1008"/>
                <a:ext cx="1312" cy="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3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Nuclear membrane disintegrates</a:t>
                </a:r>
              </a:p>
            </p:txBody>
          </p:sp>
          <p:sp>
            <p:nvSpPr>
              <p:cNvPr id="72725" name="Line 21"/>
              <p:cNvSpPr>
                <a:spLocks noChangeShapeType="1"/>
              </p:cNvSpPr>
              <p:nvPr/>
            </p:nvSpPr>
            <p:spPr bwMode="auto">
              <a:xfrm rot="10800000" flipH="1">
                <a:off x="5760" y="1344"/>
                <a:ext cx="960" cy="416"/>
              </a:xfrm>
              <a:prstGeom prst="line">
                <a:avLst/>
              </a:prstGeom>
              <a:noFill/>
              <a:ln w="25400">
                <a:solidFill>
                  <a:srgbClr val="FD1C00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72727" name="Rectangle 23"/>
          <p:cNvSpPr>
            <a:spLocks/>
          </p:cNvSpPr>
          <p:nvPr/>
        </p:nvSpPr>
        <p:spPr bwMode="auto">
          <a:xfrm>
            <a:off x="7614791" y="3721447"/>
            <a:ext cx="129838" cy="341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6A650">
                    <a:alpha val="1490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6D381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4291" tIns="32146" rIns="64291" bIns="32146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569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 build="p" bldLvl="5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>
            <p:ph type="title"/>
          </p:nvPr>
        </p:nvSpPr>
        <p:spPr>
          <a:xfrm>
            <a:off x="-89297" y="8930"/>
            <a:ext cx="5000625" cy="1598414"/>
          </a:xfrm>
          <a:ln/>
        </p:spPr>
        <p:txBody>
          <a:bodyPr lIns="0" tIns="0" rIns="0" bIns="0" anchor="b"/>
          <a:lstStyle/>
          <a:p>
            <a:pPr>
              <a:lnSpc>
                <a:spcPct val="89000"/>
              </a:lnSpc>
              <a:tabLst>
                <a:tab pos="669703" algn="l"/>
              </a:tabLst>
            </a:pPr>
            <a:r>
              <a:rPr lang="en-US">
                <a:solidFill>
                  <a:srgbClr val="000000"/>
                </a:solidFill>
              </a:rPr>
              <a:t>Mitosis: Prophase</a:t>
            </a:r>
          </a:p>
        </p:txBody>
      </p:sp>
      <p:sp>
        <p:nvSpPr>
          <p:cNvPr id="73730" name="Rectangle 2"/>
          <p:cNvSpPr>
            <a:spLocks noChangeArrowheads="1"/>
          </p:cNvSpPr>
          <p:nvPr>
            <p:ph type="body" idx="1"/>
          </p:nvPr>
        </p:nvSpPr>
        <p:spPr>
          <a:xfrm>
            <a:off x="267890" y="2035969"/>
            <a:ext cx="4125516" cy="3830836"/>
          </a:xfrm>
          <a:ln/>
        </p:spPr>
        <p:txBody>
          <a:bodyPr/>
          <a:lstStyle/>
          <a:p>
            <a:pPr marL="435307" indent="-346013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>
                <a:solidFill>
                  <a:srgbClr val="000000"/>
                </a:solidFill>
              </a:rPr>
              <a:t>In </a:t>
            </a:r>
            <a:r>
              <a:rPr lang="en-US" b="1">
                <a:solidFill>
                  <a:srgbClr val="0000FF"/>
                </a:solidFill>
              </a:rPr>
              <a:t>late prophase</a:t>
            </a:r>
            <a:r>
              <a:rPr lang="en-US">
                <a:solidFill>
                  <a:srgbClr val="000000"/>
                </a:solidFill>
              </a:rPr>
              <a:t>: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700">
                <a:solidFill>
                  <a:srgbClr val="000000"/>
                </a:solidFill>
              </a:rPr>
              <a:t>the  chromosomes continue to coil</a:t>
            </a:r>
            <a:br>
              <a:rPr lang="en-US" sz="1700">
                <a:solidFill>
                  <a:srgbClr val="000000"/>
                </a:solidFill>
              </a:rPr>
            </a:br>
            <a:r>
              <a:rPr lang="en-US" sz="1700">
                <a:solidFill>
                  <a:srgbClr val="000000"/>
                </a:solidFill>
              </a:rPr>
              <a:t>and appear as double chromatids.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700">
                <a:solidFill>
                  <a:srgbClr val="000000"/>
                </a:solidFill>
              </a:rPr>
              <a:t>the chromatids are each joined by a centromere.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700">
                <a:solidFill>
                  <a:srgbClr val="000000"/>
                </a:solidFill>
              </a:rPr>
              <a:t>the centrosomes move to opposite poles (ends) of the cell. As they do so, they form the mitotic spindle between the poles.</a:t>
            </a:r>
          </a:p>
          <a:p>
            <a:pPr marL="760113" lvl="1" indent="-40293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700">
                <a:solidFill>
                  <a:srgbClr val="000000"/>
                </a:solidFill>
              </a:rPr>
              <a:t>the </a:t>
            </a:r>
            <a:r>
              <a:rPr lang="en-US" sz="1700" b="1">
                <a:solidFill>
                  <a:srgbClr val="0000FF"/>
                </a:solidFill>
              </a:rPr>
              <a:t>kinetochores</a:t>
            </a:r>
            <a:r>
              <a:rPr lang="en-US" sz="1700">
                <a:solidFill>
                  <a:srgbClr val="000000"/>
                </a:solidFill>
              </a:rPr>
              <a:t> mature and attach to the spindle.</a:t>
            </a:r>
          </a:p>
        </p:txBody>
      </p:sp>
      <p:sp>
        <p:nvSpPr>
          <p:cNvPr id="73731" name="AutoShape 3"/>
          <p:cNvSpPr>
            <a:spLocks/>
          </p:cNvSpPr>
          <p:nvPr/>
        </p:nvSpPr>
        <p:spPr bwMode="auto">
          <a:xfrm>
            <a:off x="5183684" y="687586"/>
            <a:ext cx="2973586" cy="2035969"/>
          </a:xfrm>
          <a:prstGeom prst="roundRect">
            <a:avLst>
              <a:gd name="adj" fmla="val 6579"/>
            </a:avLst>
          </a:prstGeom>
          <a:solidFill>
            <a:srgbClr val="3F0F81">
              <a:alpha val="29803"/>
            </a:srgbClr>
          </a:solidFill>
          <a:ln w="76200">
            <a:solidFill>
              <a:srgbClr val="6D381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73732" name="Group 4"/>
          <p:cNvGrpSpPr>
            <a:grpSpLocks/>
          </p:cNvGrpSpPr>
          <p:nvPr/>
        </p:nvGrpSpPr>
        <p:grpSpPr bwMode="auto">
          <a:xfrm>
            <a:off x="5715000" y="312539"/>
            <a:ext cx="2112988" cy="1303734"/>
            <a:chOff x="0" y="0"/>
            <a:chExt cx="1893" cy="1168"/>
          </a:xfrm>
        </p:grpSpPr>
        <p:sp>
          <p:nvSpPr>
            <p:cNvPr id="73733" name="Rectangle 5"/>
            <p:cNvSpPr>
              <a:spLocks/>
            </p:cNvSpPr>
            <p:nvPr/>
          </p:nvSpPr>
          <p:spPr bwMode="auto">
            <a:xfrm>
              <a:off x="0" y="0"/>
              <a:ext cx="1893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Centromere and kinetochore</a:t>
              </a:r>
            </a:p>
          </p:txBody>
        </p:sp>
        <p:sp>
          <p:nvSpPr>
            <p:cNvPr id="73734" name="Line 6"/>
            <p:cNvSpPr>
              <a:spLocks noChangeShapeType="1"/>
            </p:cNvSpPr>
            <p:nvPr/>
          </p:nvSpPr>
          <p:spPr bwMode="auto">
            <a:xfrm rot="10800000">
              <a:off x="504" y="208"/>
              <a:ext cx="0" cy="960"/>
            </a:xfrm>
            <a:prstGeom prst="line">
              <a:avLst/>
            </a:prstGeom>
            <a:noFill/>
            <a:ln w="25400">
              <a:solidFill>
                <a:srgbClr val="FD1C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7373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992" y="3473648"/>
            <a:ext cx="3161109" cy="2375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73736" name="Rectangle 8"/>
          <p:cNvSpPr>
            <a:spLocks/>
          </p:cNvSpPr>
          <p:nvPr/>
        </p:nvSpPr>
        <p:spPr bwMode="auto">
          <a:xfrm>
            <a:off x="5027414" y="5982890"/>
            <a:ext cx="3259336" cy="553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>
                <a:solidFill>
                  <a:srgbClr val="001B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 newt lung cell in late prophase (stained with fluorescent dyes). The mitotic spindles appear green and the nucleus appears blue.</a:t>
            </a:r>
          </a:p>
        </p:txBody>
      </p:sp>
      <p:pic>
        <p:nvPicPr>
          <p:cNvPr id="7373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040" y="714375"/>
            <a:ext cx="2431107" cy="1973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" dist="12699" dir="54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grpSp>
        <p:nvGrpSpPr>
          <p:cNvPr id="73738" name="Group 10"/>
          <p:cNvGrpSpPr>
            <a:grpSpLocks/>
          </p:cNvGrpSpPr>
          <p:nvPr/>
        </p:nvGrpSpPr>
        <p:grpSpPr bwMode="auto">
          <a:xfrm>
            <a:off x="7036594" y="776883"/>
            <a:ext cx="908596" cy="1009055"/>
            <a:chOff x="0" y="0"/>
            <a:chExt cx="814" cy="904"/>
          </a:xfrm>
        </p:grpSpPr>
        <p:sp>
          <p:nvSpPr>
            <p:cNvPr id="73739" name="Rectangle 11"/>
            <p:cNvSpPr>
              <a:spLocks/>
            </p:cNvSpPr>
            <p:nvPr/>
          </p:nvSpPr>
          <p:spPr bwMode="auto">
            <a:xfrm>
              <a:off x="0" y="0"/>
              <a:ext cx="814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Centrosome</a:t>
              </a:r>
            </a:p>
          </p:txBody>
        </p:sp>
        <p:sp>
          <p:nvSpPr>
            <p:cNvPr id="73740" name="Line 12"/>
            <p:cNvSpPr>
              <a:spLocks noChangeShapeType="1"/>
            </p:cNvSpPr>
            <p:nvPr/>
          </p:nvSpPr>
          <p:spPr bwMode="auto">
            <a:xfrm rot="10800000">
              <a:off x="640" y="223"/>
              <a:ext cx="0" cy="681"/>
            </a:xfrm>
            <a:prstGeom prst="line">
              <a:avLst/>
            </a:prstGeom>
            <a:noFill/>
            <a:ln w="25400">
              <a:solidFill>
                <a:srgbClr val="FD1C0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3741" name="Group 13"/>
          <p:cNvGrpSpPr>
            <a:grpSpLocks/>
          </p:cNvGrpSpPr>
          <p:nvPr/>
        </p:nvGrpSpPr>
        <p:grpSpPr bwMode="auto">
          <a:xfrm>
            <a:off x="6849071" y="2259211"/>
            <a:ext cx="852785" cy="1021333"/>
            <a:chOff x="0" y="0"/>
            <a:chExt cx="764" cy="915"/>
          </a:xfrm>
        </p:grpSpPr>
        <p:sp>
          <p:nvSpPr>
            <p:cNvPr id="73742" name="Rectangle 14"/>
            <p:cNvSpPr>
              <a:spLocks/>
            </p:cNvSpPr>
            <p:nvPr/>
          </p:nvSpPr>
          <p:spPr bwMode="auto">
            <a:xfrm>
              <a:off x="0" y="736"/>
              <a:ext cx="764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Chromatids</a:t>
              </a:r>
            </a:p>
          </p:txBody>
        </p:sp>
        <p:sp>
          <p:nvSpPr>
            <p:cNvPr id="73743" name="Line 15"/>
            <p:cNvSpPr>
              <a:spLocks noChangeShapeType="1"/>
            </p:cNvSpPr>
            <p:nvPr/>
          </p:nvSpPr>
          <p:spPr bwMode="auto">
            <a:xfrm>
              <a:off x="424" y="72"/>
              <a:ext cx="56" cy="624"/>
            </a:xfrm>
            <a:prstGeom prst="line">
              <a:avLst/>
            </a:prstGeom>
            <a:noFill/>
            <a:ln w="25400">
              <a:solidFill>
                <a:srgbClr val="FD1C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44" name="Line 16"/>
            <p:cNvSpPr>
              <a:spLocks noChangeShapeType="1"/>
            </p:cNvSpPr>
            <p:nvPr/>
          </p:nvSpPr>
          <p:spPr bwMode="auto">
            <a:xfrm flipH="1">
              <a:off x="480" y="0"/>
              <a:ext cx="160" cy="680"/>
            </a:xfrm>
            <a:prstGeom prst="line">
              <a:avLst/>
            </a:prstGeom>
            <a:noFill/>
            <a:ln w="25400">
              <a:solidFill>
                <a:srgbClr val="FD1C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82927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build="p" bldLvl="5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1048</Words>
  <Application>Microsoft Macintosh PowerPoint</Application>
  <PresentationFormat>On-screen Show (4:3)</PresentationFormat>
  <Paragraphs>249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1.7 Cell Division</vt:lpstr>
      <vt:lpstr>Cell Division</vt:lpstr>
      <vt:lpstr>The Centrosome</vt:lpstr>
      <vt:lpstr>Introduction to Mitosis</vt:lpstr>
      <vt:lpstr>Mitosis and the Cell Cycle</vt:lpstr>
      <vt:lpstr>Interphase</vt:lpstr>
      <vt:lpstr>Mitosis</vt:lpstr>
      <vt:lpstr>Mitosis: Early Prophase</vt:lpstr>
      <vt:lpstr>Mitosis: Prophase</vt:lpstr>
      <vt:lpstr>Mitosis: Metaphase</vt:lpstr>
      <vt:lpstr>Mitosis: Early Anaphase</vt:lpstr>
      <vt:lpstr>Mitosis: Late Anaphase</vt:lpstr>
      <vt:lpstr>Mitosis: Telophase</vt:lpstr>
      <vt:lpstr>Cytokinesis</vt:lpstr>
      <vt:lpstr>Mitosis: Review</vt:lpstr>
      <vt:lpstr>Mitosis in the Root Tip</vt:lpstr>
      <vt:lpstr>Introduction to Meiosis</vt:lpstr>
      <vt:lpstr>Meiosis</vt:lpstr>
      <vt:lpstr>Cell Division: An Overview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Preston</dc:creator>
  <cp:lastModifiedBy>Sarah Preston</cp:lastModifiedBy>
  <cp:revision>5</cp:revision>
  <dcterms:created xsi:type="dcterms:W3CDTF">2014-09-03T09:58:57Z</dcterms:created>
  <dcterms:modified xsi:type="dcterms:W3CDTF">2014-09-03T10:14:44Z</dcterms:modified>
</cp:coreProperties>
</file>